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32"/>
  </p:notesMasterIdLst>
  <p:sldIdLst>
    <p:sldId id="464" r:id="rId2"/>
    <p:sldId id="465" r:id="rId3"/>
    <p:sldId id="469" r:id="rId4"/>
    <p:sldId id="492" r:id="rId5"/>
    <p:sldId id="501" r:id="rId6"/>
    <p:sldId id="470" r:id="rId7"/>
    <p:sldId id="471" r:id="rId8"/>
    <p:sldId id="483" r:id="rId9"/>
    <p:sldId id="472" r:id="rId10"/>
    <p:sldId id="484" r:id="rId11"/>
    <p:sldId id="473" r:id="rId12"/>
    <p:sldId id="485" r:id="rId13"/>
    <p:sldId id="474" r:id="rId14"/>
    <p:sldId id="489" r:id="rId15"/>
    <p:sldId id="495" r:id="rId16"/>
    <p:sldId id="475" r:id="rId17"/>
    <p:sldId id="490" r:id="rId18"/>
    <p:sldId id="496" r:id="rId19"/>
    <p:sldId id="476" r:id="rId20"/>
    <p:sldId id="491" r:id="rId21"/>
    <p:sldId id="477" r:id="rId22"/>
    <p:sldId id="493" r:id="rId23"/>
    <p:sldId id="494" r:id="rId24"/>
    <p:sldId id="486" r:id="rId25"/>
    <p:sldId id="478" r:id="rId26"/>
    <p:sldId id="498" r:id="rId27"/>
    <p:sldId id="497" r:id="rId28"/>
    <p:sldId id="500" r:id="rId29"/>
    <p:sldId id="488" r:id="rId30"/>
    <p:sldId id="47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816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6.4.2022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6.4.2022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Solutions/S0905-Device-orientation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example.com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Solutions/S0907-Rolling-ball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Solutions/S0908-Simulated-smartphone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Solutions/S0909-Embedded-map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hyperlink" Target="Solutions/S0910-Collect-data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Solutions/S0910-Count-steps.html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3c.github.io/geolocation-api/#coordinates_interfac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Solutions/S0903-My-locaiton-map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Решения на задачите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dirty="0">
                <a:latin typeface="Calibri Light" panose="020F0302020204030204" pitchFamily="34" charset="0"/>
              </a:rPr>
              <a:t>Тема №09</a:t>
            </a:r>
          </a:p>
        </p:txBody>
      </p:sp>
    </p:spTree>
    <p:extLst>
      <p:ext uri="{BB962C8B-B14F-4D97-AF65-F5344CB8AC3E}">
        <p14:creationId xmlns:p14="http://schemas.microsoft.com/office/powerpoint/2010/main" val="329220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Изправено държане в ръка</a:t>
                </a:r>
              </a:p>
              <a:p>
                <a:pPr lvl="1"/>
                <a:r>
                  <a:rPr lang="bg-BG" dirty="0"/>
                  <a:t>Ъглите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bg-BG" dirty="0"/>
                  <a:t> са някакви, докато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=90</m:t>
                    </m:r>
                  </m:oMath>
                </a14:m>
                <a:endParaRPr lang="en-US" dirty="0"/>
              </a:p>
              <a:p>
                <a:r>
                  <a:rPr lang="bg-BG" dirty="0"/>
                  <a:t>Хвърляне вертикално</a:t>
                </a:r>
              </a:p>
              <a:p>
                <a:pPr lvl="1"/>
                <a:r>
                  <a:rPr lang="bg-BG" dirty="0"/>
                  <a:t>Ъглите са неизвестни, защото най-вероятно устройството се върти във въздуха и не се знае ориентацията му</a:t>
                </a: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472310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Диапазони на ъгли</a:t>
            </a:r>
          </a:p>
          <a:p>
            <a:pPr lvl="1"/>
            <a:r>
              <a:rPr lang="bg-BG" dirty="0"/>
              <a:t>Крадем пример </a:t>
            </a:r>
            <a:r>
              <a:rPr lang="en-GB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E0905</a:t>
            </a:r>
            <a:r>
              <a:rPr lang="bg-BG" dirty="0"/>
              <a:t> от лекцията</a:t>
            </a:r>
          </a:p>
          <a:p>
            <a:pPr lvl="1"/>
            <a:r>
              <a:rPr lang="bg-BG" dirty="0"/>
              <a:t>Чрез ръчни измервания</a:t>
            </a:r>
            <a:r>
              <a:rPr lang="en-US" dirty="0"/>
              <a:t> – </a:t>
            </a:r>
            <a:r>
              <a:rPr lang="bg-BG" dirty="0"/>
              <a:t>интервалите са затворени (поради закръгляния?)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4B6CFC3-65B9-4609-B274-66182BCC3A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8141646"/>
                  </p:ext>
                </p:extLst>
              </p:nvPr>
            </p:nvGraphicFramePr>
            <p:xfrm>
              <a:off x="1828800" y="3810000"/>
              <a:ext cx="6400800" cy="24063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01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022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983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40377">
                    <a:tc>
                      <a:txBody>
                        <a:bodyPr/>
                        <a:lstStyle/>
                        <a:p>
                          <a:endParaRPr lang="bg-BG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>
                              <a:latin typeface="Candara" panose="020E0502030303020204" pitchFamily="34" charset="0"/>
                            </a:rPr>
                            <a:t>Стандарт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Samsung </a:t>
                          </a:r>
                          <a:r>
                            <a:rPr lang="en-US" sz="20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S6</a:t>
                          </a:r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 Edge</a:t>
                          </a:r>
                          <a:br>
                            <a:rPr lang="en-US" sz="2000" dirty="0">
                              <a:latin typeface="Candara" panose="020E0502030303020204" pitchFamily="34" charset="0"/>
                            </a:rPr>
                          </a:br>
                          <a:r>
                            <a:rPr lang="en-US" sz="1600" dirty="0">
                              <a:latin typeface="Candara" panose="020E0502030303020204" pitchFamily="34" charset="0"/>
                            </a:rPr>
                            <a:t>Android 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7</a:t>
                          </a:r>
                          <a:r>
                            <a:rPr lang="en-US" sz="1600" dirty="0">
                              <a:latin typeface="Candara" panose="020E0502030303020204" pitchFamily="34" charset="0"/>
                            </a:rPr>
                            <a:t> + Chrome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1563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alpha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20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0°, 360°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0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0°, 3</m:t>
                                    </m:r>
                                    <m:r>
                                      <a:rPr lang="bg-BG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0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1563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beta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20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−180°,180°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0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−180°,180°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0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1563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gamma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20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−90°,90°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0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−90°,90°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bg-BG" sz="20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1563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absolute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true</a:t>
                          </a:r>
                          <a:r>
                            <a:rPr lang="bg-BG" sz="20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bg-BG" sz="20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  <a:ea typeface="+mn-ea"/>
                              <a:cs typeface="+mn-cs"/>
                            </a:rPr>
                            <a:t>или</a:t>
                          </a:r>
                          <a:r>
                            <a:rPr lang="bg-BG" sz="20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0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false</a:t>
                          </a:r>
                          <a:endParaRPr lang="bg-BG" sz="20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false</a:t>
                          </a:r>
                          <a:endParaRPr lang="bg-BG" sz="20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55536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4B6CFC3-65B9-4609-B274-66182BCC3A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8141646"/>
                  </p:ext>
                </p:extLst>
              </p:nvPr>
            </p:nvGraphicFramePr>
            <p:xfrm>
              <a:off x="1828800" y="3810000"/>
              <a:ext cx="6400800" cy="24063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01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022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983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bg-BG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>
                              <a:latin typeface="Candara" panose="020E0502030303020204" pitchFamily="34" charset="0"/>
                            </a:rPr>
                            <a:t>Стандарт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Samsung </a:t>
                          </a:r>
                          <a:r>
                            <a:rPr lang="en-US" sz="20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S6</a:t>
                          </a:r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 Edge</a:t>
                          </a:r>
                          <a:br>
                            <a:rPr lang="en-US" sz="2000" dirty="0">
                              <a:latin typeface="Candara" panose="020E0502030303020204" pitchFamily="34" charset="0"/>
                            </a:rPr>
                          </a:br>
                          <a:r>
                            <a:rPr lang="en-US" sz="1600" dirty="0">
                              <a:latin typeface="Candara" panose="020E0502030303020204" pitchFamily="34" charset="0"/>
                            </a:rPr>
                            <a:t>Android 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7</a:t>
                          </a:r>
                          <a:r>
                            <a:rPr lang="en-US" sz="1600" dirty="0">
                              <a:latin typeface="Candara" panose="020E0502030303020204" pitchFamily="34" charset="0"/>
                            </a:rPr>
                            <a:t> + Chrome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1563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alpha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537" t="-153425" r="-109268" b="-3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472" t="-153425" r="-1129" b="-316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1563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beta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537" t="-256944" r="-109268" b="-2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472" t="-256944" r="-1129" b="-22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1563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gamma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537" t="-352055" r="-109268" b="-117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472" t="-352055" r="-1129" b="-1178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1563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Candara" panose="020E0502030303020204" pitchFamily="34" charset="0"/>
                            </a:rPr>
                            <a:t>absolute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true</a:t>
                          </a:r>
                          <a:r>
                            <a:rPr lang="bg-BG" sz="20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bg-BG" sz="20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  <a:ea typeface="+mn-ea"/>
                              <a:cs typeface="+mn-cs"/>
                            </a:rPr>
                            <a:t>или</a:t>
                          </a:r>
                          <a:r>
                            <a:rPr lang="bg-BG" sz="20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 </a:t>
                          </a:r>
                          <a:r>
                            <a:rPr lang="en-US" sz="20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false</a:t>
                          </a:r>
                          <a:endParaRPr lang="bg-BG" sz="20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ndara" panose="020E0502030303020204" pitchFamily="34" charset="0"/>
                            </a:rPr>
                            <a:t>false</a:t>
                          </a:r>
                          <a:endParaRPr lang="bg-BG" sz="20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55536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391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Естествено, трябва да се пусне на устройство със съответните сензори, иначе ще имаме: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AB9CB19E-28D4-4356-80B5-9F810183C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A16C7EF9-B539-415E-B2B9-BC69E4E0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958" b="65451"/>
          <a:stretch/>
        </p:blipFill>
        <p:spPr>
          <a:xfrm>
            <a:off x="4677835" y="3505200"/>
            <a:ext cx="3704165" cy="2666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2595825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9A5B3DE-C88B-4C3A-9FC0-AFF8B24EB0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Симулиране</a:t>
                </a:r>
              </a:p>
              <a:p>
                <a:pPr lvl="1"/>
                <a:r>
                  <a:rPr lang="bg-BG" dirty="0"/>
                  <a:t>Браузърите </a:t>
                </a:r>
                <a:r>
                  <a:rPr lang="en-US" dirty="0">
                    <a:solidFill>
                      <a:srgbClr val="FF388C"/>
                    </a:solidFill>
                  </a:rPr>
                  <a:t>Chrome</a:t>
                </a:r>
                <a:r>
                  <a:rPr lang="en-US" dirty="0"/>
                  <a:t> </a:t>
                </a:r>
                <a:r>
                  <a:rPr lang="bg-BG" dirty="0"/>
                  <a:t>и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388C"/>
                    </a:solidFill>
                  </a:rPr>
                  <a:t>Opera</a:t>
                </a:r>
                <a:r>
                  <a:rPr lang="bg-BG" dirty="0"/>
                  <a:t> имат възможност за симулиране на ориентацията на устройство</a:t>
                </a:r>
              </a:p>
              <a:p>
                <a:pPr lvl="1"/>
                <a:r>
                  <a:rPr lang="bg-BG" dirty="0"/>
                  <a:t>От менюто </a:t>
                </a:r>
                <a14:m>
                  <m:oMath xmlns:m="http://schemas.openxmlformats.org/officeDocument/2006/math">
                    <m:r>
                      <a:rPr lang="bg-BG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lang="bg-BG" dirty="0"/>
                  <a:t> в панела </a:t>
                </a:r>
                <a:r>
                  <a:rPr lang="en-US" dirty="0">
                    <a:solidFill>
                      <a:srgbClr val="FF388C"/>
                    </a:solidFill>
                  </a:rPr>
                  <a:t>Developer Tools</a:t>
                </a:r>
                <a:r>
                  <a:rPr lang="en-US" dirty="0"/>
                  <a:t> (</a:t>
                </a:r>
                <a:r>
                  <a:rPr lang="bg-BG" dirty="0"/>
                  <a:t>там е конзолата) се избира </a:t>
                </a:r>
                <a:r>
                  <a:rPr lang="en-US" dirty="0">
                    <a:solidFill>
                      <a:srgbClr val="FF388C"/>
                    </a:solidFill>
                  </a:rPr>
                  <a:t>Sensors</a:t>
                </a:r>
                <a:r>
                  <a:rPr lang="bg-BG" dirty="0"/>
                  <a:t> от списъка с допълнителни инструменти</a:t>
                </a:r>
              </a:p>
              <a:p>
                <a:pPr lvl="1"/>
                <a:r>
                  <a:rPr lang="bg-BG" dirty="0"/>
                  <a:t>В </a:t>
                </a:r>
                <a:r>
                  <a:rPr lang="en-US" dirty="0">
                    <a:solidFill>
                      <a:srgbClr val="FF388C"/>
                    </a:solidFill>
                  </a:rPr>
                  <a:t>Orientation</a:t>
                </a:r>
                <a:r>
                  <a:rPr lang="bg-BG" dirty="0"/>
                  <a:t> се избира </a:t>
                </a:r>
                <a:r>
                  <a:rPr lang="en-US" dirty="0">
                    <a:solidFill>
                      <a:srgbClr val="FF388C"/>
                    </a:solidFill>
                  </a:rPr>
                  <a:t>Custom orientation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и картинката със смартфон се върти с мишката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9A5B3DE-C88B-4C3A-9FC0-AFF8B24EB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09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93DB7F3-DBAC-4C0D-88B8-B56436ECA329}"/>
              </a:ext>
            </a:extLst>
          </p:cNvPr>
          <p:cNvGrpSpPr/>
          <p:nvPr/>
        </p:nvGrpSpPr>
        <p:grpSpPr>
          <a:xfrm>
            <a:off x="1514856" y="2438400"/>
            <a:ext cx="1904999" cy="4102273"/>
            <a:chOff x="1755632" y="-1181943"/>
            <a:chExt cx="1904999" cy="7248298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F1B7AA68-2FBA-4B4D-9467-F6D62D73669F}"/>
                </a:ext>
              </a:extLst>
            </p:cNvPr>
            <p:cNvSpPr txBox="1">
              <a:spLocks/>
            </p:cNvSpPr>
            <p:nvPr/>
          </p:nvSpPr>
          <p:spPr>
            <a:xfrm>
              <a:off x="1757940" y="4876766"/>
              <a:ext cx="1902691" cy="118958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бе така през август </a:t>
              </a:r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2020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D02DC9-29FF-4662-BE02-65711B179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5632" y="-1181943"/>
              <a:ext cx="2308" cy="72482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1CF72-45EB-4C1F-A5BF-5EB30ED01877}"/>
              </a:ext>
            </a:extLst>
          </p:cNvPr>
          <p:cNvGrpSpPr/>
          <p:nvPr/>
        </p:nvGrpSpPr>
        <p:grpSpPr>
          <a:xfrm>
            <a:off x="3424428" y="5867408"/>
            <a:ext cx="2819399" cy="673263"/>
            <a:chOff x="841232" y="4876766"/>
            <a:chExt cx="2819399" cy="1189587"/>
          </a:xfrm>
        </p:grpSpPr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E14C5F88-5ED1-4F2E-B385-E7C03BC93663}"/>
                </a:ext>
              </a:extLst>
            </p:cNvPr>
            <p:cNvSpPr txBox="1">
              <a:spLocks/>
            </p:cNvSpPr>
            <p:nvPr/>
          </p:nvSpPr>
          <p:spPr>
            <a:xfrm>
              <a:off x="1757940" y="4876766"/>
              <a:ext cx="1902691" cy="118958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През април </a:t>
              </a:r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2022 вече и </a:t>
              </a:r>
              <a:r>
                <a:rPr lang="en-US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Edge</a:t>
              </a:r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има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AA22C8B-8750-418D-9AA8-AD5F0CF50CBE}"/>
                </a:ext>
              </a:extLst>
            </p:cNvPr>
            <p:cNvCxnSpPr>
              <a:cxnSpLocks/>
            </p:cNvCxnSpPr>
            <p:nvPr/>
          </p:nvCxnSpPr>
          <p:spPr>
            <a:xfrm>
              <a:off x="841232" y="6066353"/>
              <a:ext cx="28193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49374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13D74F94-1DBD-4E91-BAA0-C4E7FCE81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3628"/>
          <a:stretch/>
        </p:blipFill>
        <p:spPr>
          <a:xfrm>
            <a:off x="1828802" y="857252"/>
            <a:ext cx="5486395" cy="51434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F63F24-6899-4E87-BE9B-5FA0491F83C1}"/>
              </a:ext>
            </a:extLst>
          </p:cNvPr>
          <p:cNvGrpSpPr/>
          <p:nvPr/>
        </p:nvGrpSpPr>
        <p:grpSpPr>
          <a:xfrm>
            <a:off x="2179320" y="5105163"/>
            <a:ext cx="2437246" cy="362948"/>
            <a:chOff x="697448" y="5011388"/>
            <a:chExt cx="2437246" cy="641292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FDCC823B-CC35-45F9-8B4E-A6A8E4657C59}"/>
                </a:ext>
              </a:extLst>
            </p:cNvPr>
            <p:cNvSpPr txBox="1">
              <a:spLocks/>
            </p:cNvSpPr>
            <p:nvPr/>
          </p:nvSpPr>
          <p:spPr>
            <a:xfrm>
              <a:off x="697448" y="5011388"/>
              <a:ext cx="1058184" cy="64129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Сензори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206D6FA-D73C-4C9B-A55B-11D838A2F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448" y="5011388"/>
              <a:ext cx="243724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D5EC19-BCDF-4E3C-95F5-62023D427267}"/>
              </a:ext>
            </a:extLst>
          </p:cNvPr>
          <p:cNvGrpSpPr/>
          <p:nvPr/>
        </p:nvGrpSpPr>
        <p:grpSpPr>
          <a:xfrm>
            <a:off x="6090115" y="2651928"/>
            <a:ext cx="1682279" cy="1663872"/>
            <a:chOff x="1755632" y="3126461"/>
            <a:chExt cx="1682279" cy="2939892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9BDBC089-3515-488C-8A8C-22AEFA8E7379}"/>
                </a:ext>
              </a:extLst>
            </p:cNvPr>
            <p:cNvSpPr txBox="1">
              <a:spLocks/>
            </p:cNvSpPr>
            <p:nvPr/>
          </p:nvSpPr>
          <p:spPr>
            <a:xfrm>
              <a:off x="1757941" y="5011386"/>
              <a:ext cx="1679970" cy="105496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Допълнителни инструменти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382002-CABB-45C0-80D5-CB591A1A7787}"/>
                </a:ext>
              </a:extLst>
            </p:cNvPr>
            <p:cNvCxnSpPr>
              <a:cxnSpLocks/>
            </p:cNvCxnSpPr>
            <p:nvPr/>
          </p:nvCxnSpPr>
          <p:spPr>
            <a:xfrm>
              <a:off x="1755632" y="3126461"/>
              <a:ext cx="0" cy="293989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37ABAB-C851-4B82-B754-A83ACD2FF40F}"/>
              </a:ext>
            </a:extLst>
          </p:cNvPr>
          <p:cNvGrpSpPr/>
          <p:nvPr/>
        </p:nvGrpSpPr>
        <p:grpSpPr>
          <a:xfrm>
            <a:off x="6212346" y="332232"/>
            <a:ext cx="792062" cy="1066800"/>
            <a:chOff x="963570" y="5011388"/>
            <a:chExt cx="792062" cy="1884927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2D15044D-4E30-4725-9404-DBD488E7DEBD}"/>
                </a:ext>
              </a:extLst>
            </p:cNvPr>
            <p:cNvSpPr txBox="1">
              <a:spLocks/>
            </p:cNvSpPr>
            <p:nvPr/>
          </p:nvSpPr>
          <p:spPr>
            <a:xfrm>
              <a:off x="963570" y="5011388"/>
              <a:ext cx="792061" cy="64129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Меню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89FFB3-DB9E-4F5D-B1D9-766A603F6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5631" y="5011388"/>
              <a:ext cx="1" cy="188492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6401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6451FC-8DA7-4749-91AC-A5491E8D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10" y="685802"/>
            <a:ext cx="4670612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A32E9A6-996F-4546-B2F2-46454F3ECC0C}"/>
              </a:ext>
            </a:extLst>
          </p:cNvPr>
          <p:cNvGrpSpPr/>
          <p:nvPr/>
        </p:nvGrpSpPr>
        <p:grpSpPr>
          <a:xfrm>
            <a:off x="498764" y="3849255"/>
            <a:ext cx="1905000" cy="609589"/>
            <a:chOff x="697448" y="5011386"/>
            <a:chExt cx="1905000" cy="1077081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D7596C2-335F-4119-9E65-C1213F6F0E02}"/>
                </a:ext>
              </a:extLst>
            </p:cNvPr>
            <p:cNvSpPr txBox="1">
              <a:spLocks/>
            </p:cNvSpPr>
            <p:nvPr/>
          </p:nvSpPr>
          <p:spPr>
            <a:xfrm>
              <a:off x="697448" y="5011386"/>
              <a:ext cx="1371600" cy="107708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Числово въвеждане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BF32F16-07F4-46EE-B184-038F78E97B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448" y="5011388"/>
              <a:ext cx="19050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A92270-FACD-46EE-98D9-401A01A920A7}"/>
              </a:ext>
            </a:extLst>
          </p:cNvPr>
          <p:cNvGrpSpPr/>
          <p:nvPr/>
        </p:nvGrpSpPr>
        <p:grpSpPr>
          <a:xfrm>
            <a:off x="5715000" y="3733800"/>
            <a:ext cx="2830413" cy="621134"/>
            <a:chOff x="-451275" y="5011386"/>
            <a:chExt cx="2830413" cy="1097480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9765CC70-1A50-4BBA-ABCA-36F851544B89}"/>
                </a:ext>
              </a:extLst>
            </p:cNvPr>
            <p:cNvSpPr txBox="1">
              <a:spLocks/>
            </p:cNvSpPr>
            <p:nvPr/>
          </p:nvSpPr>
          <p:spPr>
            <a:xfrm>
              <a:off x="697448" y="5011386"/>
              <a:ext cx="1681690" cy="107708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Интерактивно въртене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993B66-1FA9-430A-BB5E-3E129C8D18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51275" y="6108866"/>
              <a:ext cx="2830413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99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Търкаляща се топка</a:t>
                </a:r>
              </a:p>
              <a:p>
                <a:pPr lvl="1"/>
                <a:r>
                  <a:rPr lang="bg-BG" dirty="0"/>
                  <a:t>Слухтим за събитието </a:t>
                </a:r>
                <a:r>
                  <a:rPr lang="en-US" dirty="0" err="1">
                    <a:solidFill>
                      <a:srgbClr val="FF388C"/>
                    </a:solidFill>
                  </a:rPr>
                  <a:t>DeviceOrientation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При всяко случване на </a:t>
                </a:r>
                <a:r>
                  <a:rPr lang="bg-BG" dirty="0" err="1"/>
                  <a:t>ссъбитието</a:t>
                </a:r>
                <a:r>
                  <a:rPr lang="bg-BG" dirty="0"/>
                  <a:t> запомняме ъглите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bg-BG" dirty="0"/>
                  <a:t> 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в </a:t>
                </a:r>
                <a:r>
                  <a:rPr lang="en-US" dirty="0" err="1">
                    <a:solidFill>
                      <a:srgbClr val="FF388C"/>
                    </a:solidFill>
                  </a:rPr>
                  <a:t>slopeX</a:t>
                </a:r>
                <a:r>
                  <a:rPr lang="bg-BG" dirty="0"/>
                  <a:t> и </a:t>
                </a:r>
                <a:r>
                  <a:rPr lang="en-US" dirty="0" err="1">
                    <a:solidFill>
                      <a:srgbClr val="FF388C"/>
                    </a:solidFill>
                  </a:rPr>
                  <a:t>slopeY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Целта е да знаем последния наклон дори и телефонът да спре да се накланя повече</a:t>
                </a:r>
              </a:p>
              <a:p>
                <a:pPr lvl="1"/>
                <a:r>
                  <a:rPr lang="bg-BG" dirty="0"/>
                  <a:t>Този последен наклон определя промяната в позицията на топката</a:t>
                </a:r>
              </a:p>
              <a:p>
                <a:pPr lvl="1"/>
                <a:r>
                  <a:rPr lang="bg-BG" dirty="0"/>
                  <a:t>С </a:t>
                </a:r>
                <a:r>
                  <a:rPr lang="en-US" dirty="0">
                    <a:solidFill>
                      <a:srgbClr val="FF388C"/>
                    </a:solidFill>
                  </a:rPr>
                  <a:t>clamp</a:t>
                </a:r>
                <a:r>
                  <a:rPr lang="bg-BG" dirty="0"/>
                  <a:t> я ограничаваме до жълтото поле</a:t>
                </a:r>
                <a:endParaRPr lang="en-US" dirty="0"/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57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26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При симулация поведението на топката не е толкова естествено като при тест на живо</a:t>
            </a:r>
          </a:p>
          <a:p>
            <a:pPr lvl="1"/>
            <a:endParaRPr lang="bg-BG" dirty="0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B6420042-E51B-4C8B-AB44-73EEF7265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08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812415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233737-EDB3-405C-84F9-C22D5E4CC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Препоръка</a:t>
            </a:r>
          </a:p>
          <a:p>
            <a:pPr lvl="1"/>
            <a:r>
              <a:rPr lang="bg-BG" dirty="0"/>
              <a:t>При тестване с накланяне на телефона изключете автоматичното завъртане на екрана – то може да разбърка посоките</a:t>
            </a:r>
          </a:p>
        </p:txBody>
      </p:sp>
    </p:spTree>
    <p:extLst>
      <p:ext uri="{BB962C8B-B14F-4D97-AF65-F5344CB8AC3E}">
        <p14:creationId xmlns:p14="http://schemas.microsoft.com/office/powerpoint/2010/main" val="141254247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Симулиран смартфон</a:t>
                </a:r>
              </a:p>
              <a:p>
                <a:pPr lvl="1"/>
                <a:r>
                  <a:rPr lang="bg-BG" dirty="0"/>
                  <a:t>Ъглите от </a:t>
                </a:r>
                <a:r>
                  <a:rPr lang="en-US" dirty="0" err="1">
                    <a:solidFill>
                      <a:srgbClr val="FF388C"/>
                    </a:solidFill>
                  </a:rPr>
                  <a:t>DeviceOrientation</a:t>
                </a:r>
                <a:r>
                  <a:rPr lang="bg-BG" dirty="0"/>
                  <a:t>, в </a:t>
                </a:r>
                <a:r>
                  <a:rPr lang="bg-BG" dirty="0" err="1"/>
                  <a:t>радиани</a:t>
                </a:r>
                <a:r>
                  <a:rPr lang="bg-BG" dirty="0"/>
                  <a:t>, се подават към ротацията на смартфона</a:t>
                </a:r>
              </a:p>
              <a:p>
                <a:pPr lvl="1"/>
                <a:r>
                  <a:rPr lang="bg-BG" dirty="0"/>
                  <a:t>Важно е кой ъгъл кой параметър е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	</a:t>
                </a:r>
                <a:endParaRPr lang="bg-BG" dirty="0"/>
              </a:p>
              <a:p>
                <a:pPr lvl="1"/>
                <a:r>
                  <a:rPr lang="bg-BG" dirty="0"/>
                  <a:t>Ориентацията на ъглите изисква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bg-BG" dirty="0"/>
                  <a:t> да е с обратен знак</a:t>
                </a:r>
              </a:p>
              <a:p>
                <a:pPr lvl="1"/>
                <a:r>
                  <a:rPr lang="bg-BG" dirty="0"/>
                  <a:t>Редът на прилагане на ротациите 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𝑌𝑍𝑋</m:t>
                    </m:r>
                  </m:oMath>
                </a14:m>
                <a:r>
                  <a:rPr lang="bg-BG" dirty="0"/>
                  <a:t>, експериментално установено, не гарантирано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89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54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Позициониране в </a:t>
                </a:r>
                <a14:m>
                  <m:oMath xmlns:m="http://schemas.openxmlformats.org/officeDocument/2006/math">
                    <m:r>
                      <a:rPr lang="bg-BG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Разстояние до един спътник определя сфера</a:t>
                </a:r>
              </a:p>
              <a:p>
                <a:pPr lvl="1"/>
                <a:endParaRPr lang="bg-BG" dirty="0"/>
              </a:p>
              <a:p>
                <a:pPr marL="457200" lvl="1" indent="0">
                  <a:buNone/>
                </a:pPr>
                <a:endParaRPr lang="bg-BG" dirty="0"/>
              </a:p>
              <a:p>
                <a:pPr marL="457200" lvl="1" indent="0">
                  <a:buNone/>
                </a:pPr>
                <a:endParaRPr lang="bg-BG" dirty="0"/>
              </a:p>
              <a:p>
                <a:pPr lvl="1"/>
                <a:r>
                  <a:rPr lang="bg-BG" dirty="0"/>
                  <a:t>При два спътника сечението е окръжност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8D9DFD1-1689-49C7-A0EF-5A45E0A1EDE1}"/>
              </a:ext>
            </a:extLst>
          </p:cNvPr>
          <p:cNvSpPr/>
          <p:nvPr/>
        </p:nvSpPr>
        <p:spPr>
          <a:xfrm>
            <a:off x="3771900" y="2628900"/>
            <a:ext cx="1600200" cy="1600200"/>
          </a:xfrm>
          <a:prstGeom prst="ellipse">
            <a:avLst/>
          </a:prstGeom>
          <a:gradFill flip="none" rotWithShape="1">
            <a:gsLst>
              <a:gs pos="100000">
                <a:srgbClr val="FF388C">
                  <a:alpha val="64000"/>
                </a:srgb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84E664-9625-42FA-8D72-8643FAD1A36E}"/>
              </a:ext>
            </a:extLst>
          </p:cNvPr>
          <p:cNvSpPr/>
          <p:nvPr/>
        </p:nvSpPr>
        <p:spPr>
          <a:xfrm>
            <a:off x="3516748" y="4700016"/>
            <a:ext cx="1283852" cy="128385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CCC991-0315-45CB-B127-086C1451727D}"/>
              </a:ext>
            </a:extLst>
          </p:cNvPr>
          <p:cNvSpPr/>
          <p:nvPr/>
        </p:nvSpPr>
        <p:spPr>
          <a:xfrm>
            <a:off x="4331852" y="4751596"/>
            <a:ext cx="1687948" cy="1687948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5B131F-AE22-4107-8198-82D0649DF02F}"/>
              </a:ext>
            </a:extLst>
          </p:cNvPr>
          <p:cNvSpPr/>
          <p:nvPr/>
        </p:nvSpPr>
        <p:spPr>
          <a:xfrm rot="865053">
            <a:off x="4434755" y="4926218"/>
            <a:ext cx="195169" cy="1021538"/>
          </a:xfrm>
          <a:prstGeom prst="ellipse">
            <a:avLst/>
          </a:prstGeom>
          <a:noFill/>
          <a:ln w="285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0051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Ръбат смартфон, но се върти като другия</a:t>
            </a:r>
          </a:p>
          <a:p>
            <a:pPr lvl="1"/>
            <a:endParaRPr lang="bg-BG" dirty="0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63D5ED4A-0E27-4B4E-9BFE-3CF1A2F7D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8" y="1672597"/>
            <a:ext cx="7308167" cy="39662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1677604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Вградена карта</a:t>
            </a:r>
          </a:p>
          <a:p>
            <a:pPr lvl="1"/>
            <a:r>
              <a:rPr lang="bg-BG" dirty="0"/>
              <a:t>Внимание: решението е с неща, които не са ми ясни, вероятно има по-добро решение</a:t>
            </a:r>
          </a:p>
          <a:p>
            <a:pPr lvl="1"/>
            <a:r>
              <a:rPr lang="bg-BG" dirty="0"/>
              <a:t>За вграждане на карта в страницата се използва елемент </a:t>
            </a:r>
            <a:r>
              <a:rPr lang="en-US" dirty="0">
                <a:solidFill>
                  <a:srgbClr val="FF388C"/>
                </a:solidFill>
              </a:rPr>
              <a:t>&lt;iframe&gt;</a:t>
            </a:r>
          </a:p>
          <a:p>
            <a:pPr lvl="1"/>
            <a:r>
              <a:rPr lang="bg-BG" dirty="0"/>
              <a:t>Конкретното съдържание може да се вземе от </a:t>
            </a:r>
            <a:r>
              <a:rPr lang="en-US" dirty="0"/>
              <a:t>Open Streep Map</a:t>
            </a:r>
            <a:r>
              <a:rPr lang="bg-BG" dirty="0"/>
              <a:t> през опцията за споделяне на </a:t>
            </a:r>
            <a:r>
              <a:rPr lang="en-US" dirty="0"/>
              <a:t>HTML</a:t>
            </a:r>
            <a:r>
              <a:rPr lang="bg-BG" dirty="0"/>
              <a:t> код</a:t>
            </a:r>
          </a:p>
          <a:p>
            <a:pPr lvl="1"/>
            <a:r>
              <a:rPr lang="bg-BG" dirty="0"/>
              <a:t>Атрибутът </a:t>
            </a:r>
            <a:r>
              <a:rPr lang="en-US" dirty="0" err="1">
                <a:solidFill>
                  <a:srgbClr val="FF388C"/>
                </a:solidFill>
              </a:rPr>
              <a:t>src</a:t>
            </a:r>
            <a:r>
              <a:rPr lang="bg-BG" dirty="0"/>
              <a:t> е адресът на картата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79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D2BEA37-B08F-4954-A4E8-AD4DE02FA7B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Адрес</a:t>
                </a:r>
                <a:endParaRPr lang="en-US" dirty="0"/>
              </a:p>
              <a:p>
                <a:pPr lvl="1"/>
                <a:r>
                  <a:rPr lang="bg-BG" dirty="0"/>
                  <a:t>Използва </a:t>
                </a:r>
                <a:r>
                  <a:rPr lang="en-US" dirty="0">
                    <a:solidFill>
                      <a:srgbClr val="FF388C"/>
                    </a:solidFill>
                  </a:rPr>
                  <a:t>export/embed.html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с параметри</a:t>
                </a:r>
              </a:p>
              <a:p>
                <a:pPr lvl="1"/>
                <a:r>
                  <a:rPr lang="bg-BG" dirty="0"/>
                  <a:t>Нека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bg-BG" dirty="0"/>
                  <a:t> 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са географската ширина и дължина</a:t>
                </a:r>
              </a:p>
              <a:p>
                <a:pPr lvl="1"/>
                <a:r>
                  <a:rPr lang="bg-BG" dirty="0"/>
                  <a:t>Видимата зона се задава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bbox</a:t>
                </a:r>
                <a:r>
                  <a:rPr lang="en-US" dirty="0"/>
                  <a:t> (bounding box),</a:t>
                </a:r>
                <a:r>
                  <a:rPr lang="bg-BG" dirty="0"/>
                  <a:t> която е </a:t>
                </a: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bg-BG" dirty="0"/>
                  <a:t> околност около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bg-BG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bbox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 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2"/>
                <a:r>
                  <a:rPr lang="bg-BG" dirty="0"/>
                  <a:t>Важно: координатите са сменени: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bg-BG" dirty="0"/>
                  <a:t> вместо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D2BEA37-B08F-4954-A4E8-AD4DE02FA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82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0832F4C-909A-47E5-A328-077A0510D6E7}"/>
              </a:ext>
            </a:extLst>
          </p:cNvPr>
          <p:cNvGrpSpPr/>
          <p:nvPr/>
        </p:nvGrpSpPr>
        <p:grpSpPr>
          <a:xfrm>
            <a:off x="1509118" y="4593916"/>
            <a:ext cx="2971442" cy="349505"/>
            <a:chOff x="183256" y="4402319"/>
            <a:chExt cx="2971442" cy="61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 Placeholder 2">
                  <a:extLst>
                    <a:ext uri="{FF2B5EF4-FFF2-40B4-BE49-F238E27FC236}">
                      <a16:creationId xmlns:a16="http://schemas.microsoft.com/office/drawing/2014/main" id="{A9783B03-4E4D-46D4-A743-C8580354C4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3256" y="4402319"/>
                  <a:ext cx="624841" cy="61753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 Placeholder 2">
                  <a:extLst>
                    <a:ext uri="{FF2B5EF4-FFF2-40B4-BE49-F238E27FC236}">
                      <a16:creationId xmlns:a16="http://schemas.microsoft.com/office/drawing/2014/main" id="{A9783B03-4E4D-46D4-A743-C8580354C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256" y="4402319"/>
                  <a:ext cx="624841" cy="617539"/>
                </a:xfrm>
                <a:prstGeom prst="rect">
                  <a:avLst/>
                </a:prstGeom>
                <a:blipFill>
                  <a:blip r:embed="rId3"/>
                  <a:stretch>
                    <a:fillRect b="-10345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A2FA994-D6EB-4E5A-BF2F-A5EDC2BEB6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696" y="5010895"/>
              <a:ext cx="2880002" cy="49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0D85F36-6FAF-4984-82F6-A68C94E135F0}"/>
              </a:ext>
            </a:extLst>
          </p:cNvPr>
          <p:cNvSpPr/>
          <p:nvPr/>
        </p:nvSpPr>
        <p:spPr>
          <a:xfrm>
            <a:off x="4480560" y="4851982"/>
            <a:ext cx="182880" cy="18288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0BA1C-DA62-4F69-A80C-4F4B1E87D9AE}"/>
              </a:ext>
            </a:extLst>
          </p:cNvPr>
          <p:cNvSpPr/>
          <p:nvPr/>
        </p:nvSpPr>
        <p:spPr>
          <a:xfrm>
            <a:off x="3663604" y="4037786"/>
            <a:ext cx="1822796" cy="1819448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D96EB2-5C39-4BEE-A076-219460E8FA8C}"/>
              </a:ext>
            </a:extLst>
          </p:cNvPr>
          <p:cNvGrpSpPr/>
          <p:nvPr/>
        </p:nvGrpSpPr>
        <p:grpSpPr>
          <a:xfrm>
            <a:off x="1509118" y="5502379"/>
            <a:ext cx="2154486" cy="349505"/>
            <a:chOff x="183256" y="4393359"/>
            <a:chExt cx="2154486" cy="61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Placeholder 2">
                  <a:extLst>
                    <a:ext uri="{FF2B5EF4-FFF2-40B4-BE49-F238E27FC236}">
                      <a16:creationId xmlns:a16="http://schemas.microsoft.com/office/drawing/2014/main" id="{F209AE4F-C5E3-49A4-B7B5-ECCA333E27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3256" y="4393359"/>
                  <a:ext cx="1381685" cy="61753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bg-BG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bg-BG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 Placeholder 2">
                  <a:extLst>
                    <a:ext uri="{FF2B5EF4-FFF2-40B4-BE49-F238E27FC236}">
                      <a16:creationId xmlns:a16="http://schemas.microsoft.com/office/drawing/2014/main" id="{F209AE4F-C5E3-49A4-B7B5-ECCA333E2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256" y="4393359"/>
                  <a:ext cx="1381685" cy="617539"/>
                </a:xfrm>
                <a:prstGeom prst="rect">
                  <a:avLst/>
                </a:prstGeom>
                <a:blipFill>
                  <a:blip r:embed="rId4"/>
                  <a:stretch>
                    <a:fillRect b="-10345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B20E54-F7D5-4897-BBC7-A5B838A6F3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696" y="5010898"/>
              <a:ext cx="206304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825A6CF-4BE9-4CB0-89AC-B690D0B01746}"/>
              </a:ext>
            </a:extLst>
          </p:cNvPr>
          <p:cNvSpPr/>
          <p:nvPr/>
        </p:nvSpPr>
        <p:spPr>
          <a:xfrm>
            <a:off x="3572164" y="576072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214BE8-3FC4-4379-BDFF-E8C4D64DCFEC}"/>
              </a:ext>
            </a:extLst>
          </p:cNvPr>
          <p:cNvGrpSpPr/>
          <p:nvPr/>
        </p:nvGrpSpPr>
        <p:grpSpPr>
          <a:xfrm>
            <a:off x="5501640" y="4037786"/>
            <a:ext cx="2346960" cy="349799"/>
            <a:chOff x="-702100" y="4392840"/>
            <a:chExt cx="2346960" cy="618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Placeholder 2">
                  <a:extLst>
                    <a:ext uri="{FF2B5EF4-FFF2-40B4-BE49-F238E27FC236}">
                      <a16:creationId xmlns:a16="http://schemas.microsoft.com/office/drawing/2014/main" id="{29D77A3C-E7FD-4EB5-8FB5-7E47462C66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9900" y="4393359"/>
                  <a:ext cx="1374960" cy="61753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 Placeholder 2">
                  <a:extLst>
                    <a:ext uri="{FF2B5EF4-FFF2-40B4-BE49-F238E27FC236}">
                      <a16:creationId xmlns:a16="http://schemas.microsoft.com/office/drawing/2014/main" id="{29D77A3C-E7FD-4EB5-8FB5-7E47462C66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00" y="4393359"/>
                  <a:ext cx="1374960" cy="617539"/>
                </a:xfrm>
                <a:prstGeom prst="rect">
                  <a:avLst/>
                </a:prstGeom>
                <a:blipFill>
                  <a:blip r:embed="rId5"/>
                  <a:stretch>
                    <a:fillRect b="-1016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FAC944-2115-4DF4-AD32-E6A22C135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02100" y="4392840"/>
              <a:ext cx="225216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C5E1545-8C69-42B7-BCB0-4A1AE6B94516}"/>
              </a:ext>
            </a:extLst>
          </p:cNvPr>
          <p:cNvSpPr/>
          <p:nvPr/>
        </p:nvSpPr>
        <p:spPr>
          <a:xfrm>
            <a:off x="5400964" y="394634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2614407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2DBF31-FBEB-4632-8C3D-3A257A136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bg-BG" dirty="0"/>
              <a:t>Коя карта да се показва се определя от параметъра </a:t>
            </a:r>
            <a:r>
              <a:rPr lang="en-US" dirty="0">
                <a:solidFill>
                  <a:srgbClr val="FF388C"/>
                </a:solidFill>
              </a:rPr>
              <a:t>layer=hot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Координатите на </a:t>
            </a:r>
            <a:r>
              <a:rPr lang="bg-BG" dirty="0" err="1"/>
              <a:t>геомаркера</a:t>
            </a:r>
            <a:r>
              <a:rPr lang="bg-BG" dirty="0"/>
              <a:t> са с </a:t>
            </a:r>
            <a:r>
              <a:rPr lang="en-US" dirty="0">
                <a:solidFill>
                  <a:srgbClr val="FF388C"/>
                </a:solidFill>
              </a:rPr>
              <a:t>marker=</a:t>
            </a:r>
            <a:r>
              <a:rPr lang="en-US" dirty="0" err="1">
                <a:solidFill>
                  <a:srgbClr val="FF388C"/>
                </a:solidFill>
              </a:rPr>
              <a:t>x,y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Пълният </a:t>
            </a:r>
            <a:r>
              <a:rPr lang="en-US" dirty="0"/>
              <a:t>URL:</a:t>
            </a:r>
            <a:endParaRPr lang="bg-BG" dirty="0"/>
          </a:p>
          <a:p>
            <a:pPr lvl="2"/>
            <a:r>
              <a:rPr lang="en-US" dirty="0"/>
              <a:t>https://www.openstreetmap.org/export/embed.html?</a:t>
            </a:r>
            <a:br>
              <a:rPr lang="en-US" dirty="0"/>
            </a:br>
            <a:r>
              <a:rPr lang="en-US" dirty="0" err="1"/>
              <a:t>bbox</a:t>
            </a:r>
            <a:r>
              <a:rPr lang="en-US" dirty="0"/>
              <a:t>=</a:t>
            </a:r>
            <a:r>
              <a:rPr lang="en-US" i="1" dirty="0">
                <a:solidFill>
                  <a:srgbClr val="FF388C"/>
                </a:solidFill>
              </a:rPr>
              <a:t>y-</a:t>
            </a:r>
            <a:r>
              <a:rPr lang="el-GR" i="1" dirty="0">
                <a:solidFill>
                  <a:srgbClr val="FF388C"/>
                </a:solidFill>
                <a:cs typeface="Arial" panose="020B0604020202020204" pitchFamily="34" charset="0"/>
              </a:rPr>
              <a:t>ε</a:t>
            </a:r>
            <a:r>
              <a:rPr lang="en-US" dirty="0"/>
              <a:t>,</a:t>
            </a:r>
            <a:r>
              <a:rPr lang="en-US" i="1" dirty="0">
                <a:solidFill>
                  <a:srgbClr val="FF388C"/>
                </a:solidFill>
              </a:rPr>
              <a:t>x-</a:t>
            </a:r>
            <a:r>
              <a:rPr lang="el-GR" i="1" dirty="0">
                <a:solidFill>
                  <a:srgbClr val="FF388C"/>
                </a:solidFill>
                <a:cs typeface="Arial" panose="020B0604020202020204" pitchFamily="34" charset="0"/>
              </a:rPr>
              <a:t>ε</a:t>
            </a:r>
            <a:r>
              <a:rPr lang="en-US" dirty="0"/>
              <a:t>,</a:t>
            </a:r>
            <a:r>
              <a:rPr lang="en-US" i="1" dirty="0">
                <a:solidFill>
                  <a:srgbClr val="FF388C"/>
                </a:solidFill>
              </a:rPr>
              <a:t>y+</a:t>
            </a:r>
            <a:r>
              <a:rPr lang="el-GR" i="1" dirty="0">
                <a:solidFill>
                  <a:srgbClr val="FF388C"/>
                </a:solidFill>
                <a:cs typeface="Arial" panose="020B0604020202020204" pitchFamily="34" charset="0"/>
              </a:rPr>
              <a:t>ε</a:t>
            </a:r>
            <a:r>
              <a:rPr lang="en-US" dirty="0"/>
              <a:t>,</a:t>
            </a:r>
            <a:r>
              <a:rPr lang="en-US" i="1" dirty="0">
                <a:solidFill>
                  <a:srgbClr val="FF388C"/>
                </a:solidFill>
              </a:rPr>
              <a:t>x+</a:t>
            </a:r>
            <a:r>
              <a:rPr lang="el-GR" i="1" dirty="0">
                <a:solidFill>
                  <a:srgbClr val="FF388C"/>
                </a:solidFill>
                <a:cs typeface="Arial" panose="020B0604020202020204" pitchFamily="34" charset="0"/>
              </a:rPr>
              <a:t>ε</a:t>
            </a:r>
            <a:r>
              <a:rPr lang="en-US" dirty="0"/>
              <a:t>&amp;layer=hot&amp;marker=</a:t>
            </a:r>
            <a:r>
              <a:rPr lang="en-US" i="1" dirty="0">
                <a:solidFill>
                  <a:srgbClr val="FF388C"/>
                </a:solidFill>
              </a:rPr>
              <a:t>x</a:t>
            </a:r>
            <a:r>
              <a:rPr lang="en-US" dirty="0"/>
              <a:t>,</a:t>
            </a:r>
            <a:r>
              <a:rPr lang="en-US" i="1" dirty="0">
                <a:solidFill>
                  <a:srgbClr val="FF388C"/>
                </a:solidFill>
              </a:rPr>
              <a:t>y</a:t>
            </a:r>
          </a:p>
          <a:p>
            <a:pPr lvl="1"/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65783758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A5AAE492-91C2-4509-ABC5-D1ADA9B30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7800"/>
            <a:ext cx="7308179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9754121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 err="1"/>
                  <a:t>Крачкомер</a:t>
                </a:r>
                <a:endParaRPr lang="bg-BG" dirty="0"/>
              </a:p>
              <a:p>
                <a:pPr lvl="1"/>
                <a:r>
                  <a:rPr lang="bg-BG" dirty="0"/>
                  <a:t>Фиксираме устройството да е изправено и следим само ускорението по оста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Как се променя ускорението при ходене?</a:t>
                </a:r>
              </a:p>
              <a:p>
                <a:pPr lvl="1"/>
                <a:r>
                  <a:rPr lang="bg-BG" dirty="0"/>
                  <a:t>Решение в три стъпки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bg-BG" dirty="0"/>
                  <a:t>Показваме промяната в ускорението при ходене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bg-BG" dirty="0"/>
                  <a:t>Избираме някакъв критерий за какво е стъпка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bg-BG" dirty="0"/>
                  <a:t>Ползваме този критерий за броене на стъпките</a:t>
                </a:r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52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38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E8A7BD14-96AD-46F3-944F-5E26E896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38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75A2D5-A55A-42DD-AADA-8BC476E6D8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14400" y="228600"/>
                <a:ext cx="8153400" cy="2183639"/>
              </a:xfrm>
            </p:spPr>
            <p:txBody>
              <a:bodyPr/>
              <a:lstStyle/>
              <a:p>
                <a:r>
                  <a:rPr lang="bg-BG" dirty="0"/>
                  <a:t>Стъпка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№</m:t>
                    </m:r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bg-BG" dirty="0"/>
              </a:p>
              <a:p>
                <a:pPr lvl="1"/>
                <a:r>
                  <a:rPr lang="ru-RU" dirty="0"/>
                  <a:t>Показва се промяната в ускорението спрямо контролни линии от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bg-BG" i="1" dirty="0">
                        <a:latin typeface="Cambria Math" panose="02040503050406030204" pitchFamily="18" charset="0"/>
                      </a:rPr>
                      <m:t>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g-BG" i="1" dirty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/>
                  <a:t>до </a:t>
                </a:r>
                <a14:m>
                  <m:oMath xmlns:m="http://schemas.openxmlformats.org/officeDocument/2006/math">
                    <m:r>
                      <a:rPr lang="bg-BG" b="0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bg-BG" b="0" i="1" dirty="0" smtClean="0">
                        <a:latin typeface="Cambria Math" panose="02040503050406030204" pitchFamily="18" charset="0"/>
                      </a:rPr>
                      <m:t>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g-BG" b="0" i="1" dirty="0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  <a:p>
                <a:pPr lvl="1"/>
                <a:r>
                  <a:rPr lang="bg-BG" dirty="0"/>
                  <a:t>Н</a:t>
                </a:r>
                <a:r>
                  <a:rPr lang="ru-RU" dirty="0"/>
                  <a:t>яма </a:t>
                </a:r>
                <a:r>
                  <a:rPr lang="en-US" dirty="0" err="1">
                    <a:solidFill>
                      <a:srgbClr val="FF388C"/>
                    </a:solidFill>
                  </a:rPr>
                  <a:t>DeviceMotion</a:t>
                </a:r>
                <a:r>
                  <a:rPr lang="bg-BG" dirty="0"/>
                  <a:t>, ако няма </a:t>
                </a:r>
                <a:r>
                  <a:rPr lang="bg-BG" dirty="0" err="1"/>
                  <a:t>акселометър</a:t>
                </a:r>
                <a:endParaRPr lang="ru-RU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75A2D5-A55A-42DD-AADA-8BC476E6D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14400" y="228600"/>
                <a:ext cx="8153400" cy="2183639"/>
              </a:xfrm>
              <a:blipFill>
                <a:blip r:embed="rId4"/>
                <a:stretch>
                  <a:fillRect l="-2242" t="-4469" b="-363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E63CCE4-535B-40C7-96AC-5799ABB1F115}"/>
              </a:ext>
            </a:extLst>
          </p:cNvPr>
          <p:cNvSpPr/>
          <p:nvPr/>
        </p:nvSpPr>
        <p:spPr>
          <a:xfrm>
            <a:off x="929640" y="4761991"/>
            <a:ext cx="7299960" cy="366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A3FE6A-A53B-42DA-9E98-6F68942287BA}"/>
              </a:ext>
            </a:extLst>
          </p:cNvPr>
          <p:cNvGrpSpPr/>
          <p:nvPr/>
        </p:nvGrpSpPr>
        <p:grpSpPr>
          <a:xfrm>
            <a:off x="3810006" y="3421380"/>
            <a:ext cx="761998" cy="1170142"/>
            <a:chOff x="503298" y="4393853"/>
            <a:chExt cx="761998" cy="20675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 Placeholder 2">
                  <a:extLst>
                    <a:ext uri="{FF2B5EF4-FFF2-40B4-BE49-F238E27FC236}">
                      <a16:creationId xmlns:a16="http://schemas.microsoft.com/office/drawing/2014/main" id="{1C3D9364-A5F6-4D12-828E-960D3CEB22D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3298" y="4402318"/>
                  <a:ext cx="761997" cy="61753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м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bg-BG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 Placeholder 2">
                  <a:extLst>
                    <a:ext uri="{FF2B5EF4-FFF2-40B4-BE49-F238E27FC236}">
                      <a16:creationId xmlns:a16="http://schemas.microsoft.com/office/drawing/2014/main" id="{1C3D9364-A5F6-4D12-828E-960D3CEB2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98" y="4402318"/>
                  <a:ext cx="761997" cy="617538"/>
                </a:xfrm>
                <a:prstGeom prst="rect">
                  <a:avLst/>
                </a:prstGeom>
                <a:blipFill>
                  <a:blip r:embed="rId5"/>
                  <a:stretch>
                    <a:fillRect b="-18966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4619767-7011-4F19-9370-CA2683D3D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5295" y="4393853"/>
              <a:ext cx="1" cy="206751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45B18F-A7C0-48EC-BA02-56AEACDB5C53}"/>
              </a:ext>
            </a:extLst>
          </p:cNvPr>
          <p:cNvGrpSpPr/>
          <p:nvPr/>
        </p:nvGrpSpPr>
        <p:grpSpPr>
          <a:xfrm>
            <a:off x="5105404" y="3280410"/>
            <a:ext cx="381002" cy="1170142"/>
            <a:chOff x="884294" y="4393853"/>
            <a:chExt cx="381002" cy="20675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 Placeholder 2">
                  <a:extLst>
                    <a:ext uri="{FF2B5EF4-FFF2-40B4-BE49-F238E27FC236}">
                      <a16:creationId xmlns:a16="http://schemas.microsoft.com/office/drawing/2014/main" id="{E3D4292C-F3BF-4FB2-846E-58D6D518CBB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4294" y="4402318"/>
                  <a:ext cx="381001" cy="61753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" name="Text Placeholder 2">
                  <a:extLst>
                    <a:ext uri="{FF2B5EF4-FFF2-40B4-BE49-F238E27FC236}">
                      <a16:creationId xmlns:a16="http://schemas.microsoft.com/office/drawing/2014/main" id="{E3D4292C-F3BF-4FB2-846E-58D6D518C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294" y="4402318"/>
                  <a:ext cx="381001" cy="61753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11C59B-BCEF-4D54-B862-FCB6B78BB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5295" y="4393853"/>
              <a:ext cx="1" cy="206751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12F3B7-7983-4CAC-BFF9-064932DF5450}"/>
              </a:ext>
            </a:extLst>
          </p:cNvPr>
          <p:cNvGrpSpPr/>
          <p:nvPr/>
        </p:nvGrpSpPr>
        <p:grpSpPr>
          <a:xfrm>
            <a:off x="6019805" y="3137535"/>
            <a:ext cx="381005" cy="1170142"/>
            <a:chOff x="884291" y="4393853"/>
            <a:chExt cx="381005" cy="20675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 Placeholder 2">
                  <a:extLst>
                    <a:ext uri="{FF2B5EF4-FFF2-40B4-BE49-F238E27FC236}">
                      <a16:creationId xmlns:a16="http://schemas.microsoft.com/office/drawing/2014/main" id="{B0D0FF6C-0C16-4826-9DD9-51C3F9449AF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4291" y="4402318"/>
                  <a:ext cx="381004" cy="61753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7" name="Text Placeholder 2">
                  <a:extLst>
                    <a:ext uri="{FF2B5EF4-FFF2-40B4-BE49-F238E27FC236}">
                      <a16:creationId xmlns:a16="http://schemas.microsoft.com/office/drawing/2014/main" id="{B0D0FF6C-0C16-4826-9DD9-51C3F9449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291" y="4402318"/>
                  <a:ext cx="381004" cy="6175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2020BFB-24D4-4D2F-9C0D-40EE03E8F1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5295" y="4393853"/>
              <a:ext cx="1" cy="206751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610B50-654E-432B-9361-0A7BAE0254E4}"/>
              </a:ext>
            </a:extLst>
          </p:cNvPr>
          <p:cNvGrpSpPr/>
          <p:nvPr/>
        </p:nvGrpSpPr>
        <p:grpSpPr>
          <a:xfrm>
            <a:off x="6934195" y="2996093"/>
            <a:ext cx="381005" cy="1170142"/>
            <a:chOff x="884291" y="4393853"/>
            <a:chExt cx="381005" cy="20675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687FF065-02BC-430C-8E1D-6ED216336A5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4291" y="4402318"/>
                  <a:ext cx="381004" cy="61753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687FF065-02BC-430C-8E1D-6ED216336A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291" y="4402318"/>
                  <a:ext cx="381004" cy="617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AD44FC-B5F1-4659-9B24-AACC44C733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5295" y="4393853"/>
              <a:ext cx="1" cy="206751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22D555-4CED-44E1-9F0C-D10619A7E162}"/>
              </a:ext>
            </a:extLst>
          </p:cNvPr>
          <p:cNvGrpSpPr/>
          <p:nvPr/>
        </p:nvGrpSpPr>
        <p:grpSpPr>
          <a:xfrm>
            <a:off x="2286007" y="4876800"/>
            <a:ext cx="457200" cy="985903"/>
            <a:chOff x="808095" y="3277871"/>
            <a:chExt cx="457200" cy="17419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 Placeholder 2">
                  <a:extLst>
                    <a:ext uri="{FF2B5EF4-FFF2-40B4-BE49-F238E27FC236}">
                      <a16:creationId xmlns:a16="http://schemas.microsoft.com/office/drawing/2014/main" id="{6B23BF54-24F3-4CEC-8B19-E67488D3713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8095" y="4402319"/>
                  <a:ext cx="457200" cy="61753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" name="Text Placeholder 2">
                  <a:extLst>
                    <a:ext uri="{FF2B5EF4-FFF2-40B4-BE49-F238E27FC236}">
                      <a16:creationId xmlns:a16="http://schemas.microsoft.com/office/drawing/2014/main" id="{6B23BF54-24F3-4CEC-8B19-E67488D37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95" y="4402319"/>
                  <a:ext cx="457200" cy="617538"/>
                </a:xfrm>
                <a:prstGeom prst="rect">
                  <a:avLst/>
                </a:prstGeom>
                <a:blipFill>
                  <a:blip r:embed="rId9"/>
                  <a:stretch>
                    <a:fillRect r="-2632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CD5561-9CA1-4827-B1DC-2C0498827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5276" y="3277871"/>
              <a:ext cx="1" cy="174198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0367BD-2C5A-456C-8227-EC573B14A74A}"/>
              </a:ext>
            </a:extLst>
          </p:cNvPr>
          <p:cNvGrpSpPr/>
          <p:nvPr/>
        </p:nvGrpSpPr>
        <p:grpSpPr>
          <a:xfrm>
            <a:off x="3200369" y="4724400"/>
            <a:ext cx="457227" cy="1006005"/>
            <a:chOff x="808067" y="3258509"/>
            <a:chExt cx="457227" cy="177750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 Placeholder 2">
                  <a:extLst>
                    <a:ext uri="{FF2B5EF4-FFF2-40B4-BE49-F238E27FC236}">
                      <a16:creationId xmlns:a16="http://schemas.microsoft.com/office/drawing/2014/main" id="{5538F92D-4A36-4175-9901-E60CF8577E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8067" y="4402318"/>
                  <a:ext cx="457227" cy="61753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9" name="Text Placeholder 2">
                  <a:extLst>
                    <a:ext uri="{FF2B5EF4-FFF2-40B4-BE49-F238E27FC236}">
                      <a16:creationId xmlns:a16="http://schemas.microsoft.com/office/drawing/2014/main" id="{5538F92D-4A36-4175-9901-E60CF8577E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67" y="4402318"/>
                  <a:ext cx="457227" cy="617538"/>
                </a:xfrm>
                <a:prstGeom prst="rect">
                  <a:avLst/>
                </a:prstGeom>
                <a:blipFill>
                  <a:blip r:embed="rId10"/>
                  <a:stretch>
                    <a:fillRect r="-1316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BA292A-EAE9-4F24-AC7F-C9B5F55C74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5291" y="3258509"/>
              <a:ext cx="0" cy="177750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B6B6583-30FE-4AD1-AC9D-D4443AE84AED}"/>
              </a:ext>
            </a:extLst>
          </p:cNvPr>
          <p:cNvSpPr/>
          <p:nvPr/>
        </p:nvSpPr>
        <p:spPr>
          <a:xfrm>
            <a:off x="1020902" y="3645899"/>
            <a:ext cx="538583" cy="1525413"/>
          </a:xfrm>
          <a:custGeom>
            <a:avLst/>
            <a:gdLst>
              <a:gd name="connsiteX0" fmla="*/ 127145 w 534860"/>
              <a:gd name="connsiteY0" fmla="*/ 1381827 h 1528525"/>
              <a:gd name="connsiteX1" fmla="*/ 350665 w 534860"/>
              <a:gd name="connsiteY1" fmla="*/ 1513907 h 1528525"/>
              <a:gd name="connsiteX2" fmla="*/ 442105 w 534860"/>
              <a:gd name="connsiteY2" fmla="*/ 1386907 h 1528525"/>
              <a:gd name="connsiteX3" fmla="*/ 213505 w 534860"/>
              <a:gd name="connsiteY3" fmla="*/ 289627 h 1528525"/>
              <a:gd name="connsiteX4" fmla="*/ 350665 w 534860"/>
              <a:gd name="connsiteY4" fmla="*/ 67 h 1528525"/>
              <a:gd name="connsiteX5" fmla="*/ 421785 w 534860"/>
              <a:gd name="connsiteY5" fmla="*/ 269307 h 1528525"/>
              <a:gd name="connsiteX6" fmla="*/ 145 w 534860"/>
              <a:gd name="connsiteY6" fmla="*/ 889067 h 1528525"/>
              <a:gd name="connsiteX7" fmla="*/ 376065 w 534860"/>
              <a:gd name="connsiteY7" fmla="*/ 1143067 h 1528525"/>
              <a:gd name="connsiteX8" fmla="*/ 533545 w 534860"/>
              <a:gd name="connsiteY8" fmla="*/ 868747 h 1528525"/>
              <a:gd name="connsiteX9" fmla="*/ 299865 w 534860"/>
              <a:gd name="connsiteY9" fmla="*/ 751907 h 1528525"/>
              <a:gd name="connsiteX10" fmla="*/ 172865 w 534860"/>
              <a:gd name="connsiteY10" fmla="*/ 960187 h 1528525"/>
              <a:gd name="connsiteX11" fmla="*/ 299865 w 534860"/>
              <a:gd name="connsiteY11" fmla="*/ 1066867 h 1528525"/>
              <a:gd name="connsiteX0" fmla="*/ 128426 w 536141"/>
              <a:gd name="connsiteY0" fmla="*/ 1381827 h 1528525"/>
              <a:gd name="connsiteX1" fmla="*/ 351946 w 536141"/>
              <a:gd name="connsiteY1" fmla="*/ 1513907 h 1528525"/>
              <a:gd name="connsiteX2" fmla="*/ 443386 w 536141"/>
              <a:gd name="connsiteY2" fmla="*/ 1386907 h 1528525"/>
              <a:gd name="connsiteX3" fmla="*/ 214786 w 536141"/>
              <a:gd name="connsiteY3" fmla="*/ 289627 h 1528525"/>
              <a:gd name="connsiteX4" fmla="*/ 351946 w 536141"/>
              <a:gd name="connsiteY4" fmla="*/ 67 h 1528525"/>
              <a:gd name="connsiteX5" fmla="*/ 423066 w 536141"/>
              <a:gd name="connsiteY5" fmla="*/ 269307 h 1528525"/>
              <a:gd name="connsiteX6" fmla="*/ 1426 w 536141"/>
              <a:gd name="connsiteY6" fmla="*/ 889067 h 1528525"/>
              <a:gd name="connsiteX7" fmla="*/ 377346 w 536141"/>
              <a:gd name="connsiteY7" fmla="*/ 1143067 h 1528525"/>
              <a:gd name="connsiteX8" fmla="*/ 534826 w 536141"/>
              <a:gd name="connsiteY8" fmla="*/ 868747 h 1528525"/>
              <a:gd name="connsiteX9" fmla="*/ 301146 w 536141"/>
              <a:gd name="connsiteY9" fmla="*/ 751907 h 1528525"/>
              <a:gd name="connsiteX10" fmla="*/ 174146 w 536141"/>
              <a:gd name="connsiteY10" fmla="*/ 960187 h 1528525"/>
              <a:gd name="connsiteX11" fmla="*/ 301146 w 536141"/>
              <a:gd name="connsiteY11" fmla="*/ 1066867 h 1528525"/>
              <a:gd name="connsiteX0" fmla="*/ 128307 w 536022"/>
              <a:gd name="connsiteY0" fmla="*/ 1382155 h 1528853"/>
              <a:gd name="connsiteX1" fmla="*/ 351827 w 536022"/>
              <a:gd name="connsiteY1" fmla="*/ 1514235 h 1528853"/>
              <a:gd name="connsiteX2" fmla="*/ 443267 w 536022"/>
              <a:gd name="connsiteY2" fmla="*/ 1387235 h 1528853"/>
              <a:gd name="connsiteX3" fmla="*/ 214667 w 536022"/>
              <a:gd name="connsiteY3" fmla="*/ 289955 h 1528853"/>
              <a:gd name="connsiteX4" fmla="*/ 351827 w 536022"/>
              <a:gd name="connsiteY4" fmla="*/ 395 h 1528853"/>
              <a:gd name="connsiteX5" fmla="*/ 422947 w 536022"/>
              <a:gd name="connsiteY5" fmla="*/ 269635 h 1528853"/>
              <a:gd name="connsiteX6" fmla="*/ 1307 w 536022"/>
              <a:gd name="connsiteY6" fmla="*/ 889395 h 1528853"/>
              <a:gd name="connsiteX7" fmla="*/ 377227 w 536022"/>
              <a:gd name="connsiteY7" fmla="*/ 1143395 h 1528853"/>
              <a:gd name="connsiteX8" fmla="*/ 534707 w 536022"/>
              <a:gd name="connsiteY8" fmla="*/ 869075 h 1528853"/>
              <a:gd name="connsiteX9" fmla="*/ 301027 w 536022"/>
              <a:gd name="connsiteY9" fmla="*/ 752235 h 1528853"/>
              <a:gd name="connsiteX10" fmla="*/ 174027 w 536022"/>
              <a:gd name="connsiteY10" fmla="*/ 960515 h 1528853"/>
              <a:gd name="connsiteX11" fmla="*/ 301027 w 536022"/>
              <a:gd name="connsiteY11" fmla="*/ 1067195 h 1528853"/>
              <a:gd name="connsiteX0" fmla="*/ 128307 w 536022"/>
              <a:gd name="connsiteY0" fmla="*/ 1381827 h 1528525"/>
              <a:gd name="connsiteX1" fmla="*/ 351827 w 536022"/>
              <a:gd name="connsiteY1" fmla="*/ 1513907 h 1528525"/>
              <a:gd name="connsiteX2" fmla="*/ 443267 w 536022"/>
              <a:gd name="connsiteY2" fmla="*/ 1386907 h 1528525"/>
              <a:gd name="connsiteX3" fmla="*/ 214667 w 536022"/>
              <a:gd name="connsiteY3" fmla="*/ 289627 h 1528525"/>
              <a:gd name="connsiteX4" fmla="*/ 351827 w 536022"/>
              <a:gd name="connsiteY4" fmla="*/ 67 h 1528525"/>
              <a:gd name="connsiteX5" fmla="*/ 422947 w 536022"/>
              <a:gd name="connsiteY5" fmla="*/ 269307 h 1528525"/>
              <a:gd name="connsiteX6" fmla="*/ 1307 w 536022"/>
              <a:gd name="connsiteY6" fmla="*/ 889067 h 1528525"/>
              <a:gd name="connsiteX7" fmla="*/ 377227 w 536022"/>
              <a:gd name="connsiteY7" fmla="*/ 1143067 h 1528525"/>
              <a:gd name="connsiteX8" fmla="*/ 534707 w 536022"/>
              <a:gd name="connsiteY8" fmla="*/ 868747 h 1528525"/>
              <a:gd name="connsiteX9" fmla="*/ 301027 w 536022"/>
              <a:gd name="connsiteY9" fmla="*/ 751907 h 1528525"/>
              <a:gd name="connsiteX10" fmla="*/ 174027 w 536022"/>
              <a:gd name="connsiteY10" fmla="*/ 960187 h 1528525"/>
              <a:gd name="connsiteX11" fmla="*/ 301027 w 536022"/>
              <a:gd name="connsiteY11" fmla="*/ 1066867 h 1528525"/>
              <a:gd name="connsiteX0" fmla="*/ 128307 w 536022"/>
              <a:gd name="connsiteY0" fmla="*/ 1383277 h 1525640"/>
              <a:gd name="connsiteX1" fmla="*/ 351827 w 536022"/>
              <a:gd name="connsiteY1" fmla="*/ 1515357 h 1525640"/>
              <a:gd name="connsiteX2" fmla="*/ 443267 w 536022"/>
              <a:gd name="connsiteY2" fmla="*/ 1388357 h 1525640"/>
              <a:gd name="connsiteX3" fmla="*/ 224827 w 536022"/>
              <a:gd name="connsiteY3" fmla="*/ 377437 h 1525640"/>
              <a:gd name="connsiteX4" fmla="*/ 351827 w 536022"/>
              <a:gd name="connsiteY4" fmla="*/ 1517 h 1525640"/>
              <a:gd name="connsiteX5" fmla="*/ 422947 w 536022"/>
              <a:gd name="connsiteY5" fmla="*/ 270757 h 1525640"/>
              <a:gd name="connsiteX6" fmla="*/ 1307 w 536022"/>
              <a:gd name="connsiteY6" fmla="*/ 890517 h 1525640"/>
              <a:gd name="connsiteX7" fmla="*/ 377227 w 536022"/>
              <a:gd name="connsiteY7" fmla="*/ 1144517 h 1525640"/>
              <a:gd name="connsiteX8" fmla="*/ 534707 w 536022"/>
              <a:gd name="connsiteY8" fmla="*/ 870197 h 1525640"/>
              <a:gd name="connsiteX9" fmla="*/ 301027 w 536022"/>
              <a:gd name="connsiteY9" fmla="*/ 753357 h 1525640"/>
              <a:gd name="connsiteX10" fmla="*/ 174027 w 536022"/>
              <a:gd name="connsiteY10" fmla="*/ 961637 h 1525640"/>
              <a:gd name="connsiteX11" fmla="*/ 301027 w 536022"/>
              <a:gd name="connsiteY11" fmla="*/ 1068317 h 1525640"/>
              <a:gd name="connsiteX0" fmla="*/ 127146 w 534861"/>
              <a:gd name="connsiteY0" fmla="*/ 1383277 h 1525640"/>
              <a:gd name="connsiteX1" fmla="*/ 350666 w 534861"/>
              <a:gd name="connsiteY1" fmla="*/ 1515357 h 1525640"/>
              <a:gd name="connsiteX2" fmla="*/ 442106 w 534861"/>
              <a:gd name="connsiteY2" fmla="*/ 1388357 h 1525640"/>
              <a:gd name="connsiteX3" fmla="*/ 223666 w 534861"/>
              <a:gd name="connsiteY3" fmla="*/ 377437 h 1525640"/>
              <a:gd name="connsiteX4" fmla="*/ 350666 w 534861"/>
              <a:gd name="connsiteY4" fmla="*/ 1517 h 1525640"/>
              <a:gd name="connsiteX5" fmla="*/ 421786 w 534861"/>
              <a:gd name="connsiteY5" fmla="*/ 270757 h 1525640"/>
              <a:gd name="connsiteX6" fmla="*/ 146 w 534861"/>
              <a:gd name="connsiteY6" fmla="*/ 890517 h 1525640"/>
              <a:gd name="connsiteX7" fmla="*/ 376066 w 534861"/>
              <a:gd name="connsiteY7" fmla="*/ 1144517 h 1525640"/>
              <a:gd name="connsiteX8" fmla="*/ 533546 w 534861"/>
              <a:gd name="connsiteY8" fmla="*/ 870197 h 1525640"/>
              <a:gd name="connsiteX9" fmla="*/ 299866 w 534861"/>
              <a:gd name="connsiteY9" fmla="*/ 753357 h 1525640"/>
              <a:gd name="connsiteX10" fmla="*/ 172866 w 534861"/>
              <a:gd name="connsiteY10" fmla="*/ 961637 h 1525640"/>
              <a:gd name="connsiteX11" fmla="*/ 299866 w 534861"/>
              <a:gd name="connsiteY11" fmla="*/ 1068317 h 1525640"/>
              <a:gd name="connsiteX0" fmla="*/ 127178 w 536451"/>
              <a:gd name="connsiteY0" fmla="*/ 1383277 h 1525640"/>
              <a:gd name="connsiteX1" fmla="*/ 350698 w 536451"/>
              <a:gd name="connsiteY1" fmla="*/ 1515357 h 1525640"/>
              <a:gd name="connsiteX2" fmla="*/ 442138 w 536451"/>
              <a:gd name="connsiteY2" fmla="*/ 1388357 h 1525640"/>
              <a:gd name="connsiteX3" fmla="*/ 223698 w 536451"/>
              <a:gd name="connsiteY3" fmla="*/ 377437 h 1525640"/>
              <a:gd name="connsiteX4" fmla="*/ 350698 w 536451"/>
              <a:gd name="connsiteY4" fmla="*/ 1517 h 1525640"/>
              <a:gd name="connsiteX5" fmla="*/ 421818 w 536451"/>
              <a:gd name="connsiteY5" fmla="*/ 270757 h 1525640"/>
              <a:gd name="connsiteX6" fmla="*/ 178 w 536451"/>
              <a:gd name="connsiteY6" fmla="*/ 890517 h 1525640"/>
              <a:gd name="connsiteX7" fmla="*/ 376098 w 536451"/>
              <a:gd name="connsiteY7" fmla="*/ 1144517 h 1525640"/>
              <a:gd name="connsiteX8" fmla="*/ 533578 w 536451"/>
              <a:gd name="connsiteY8" fmla="*/ 870197 h 1525640"/>
              <a:gd name="connsiteX9" fmla="*/ 299898 w 536451"/>
              <a:gd name="connsiteY9" fmla="*/ 753357 h 1525640"/>
              <a:gd name="connsiteX10" fmla="*/ 172898 w 536451"/>
              <a:gd name="connsiteY10" fmla="*/ 961637 h 1525640"/>
              <a:gd name="connsiteX11" fmla="*/ 299898 w 536451"/>
              <a:gd name="connsiteY11" fmla="*/ 1068317 h 1525640"/>
              <a:gd name="connsiteX0" fmla="*/ 127178 w 540883"/>
              <a:gd name="connsiteY0" fmla="*/ 1383277 h 1525640"/>
              <a:gd name="connsiteX1" fmla="*/ 350698 w 540883"/>
              <a:gd name="connsiteY1" fmla="*/ 1515357 h 1525640"/>
              <a:gd name="connsiteX2" fmla="*/ 442138 w 540883"/>
              <a:gd name="connsiteY2" fmla="*/ 1388357 h 1525640"/>
              <a:gd name="connsiteX3" fmla="*/ 223698 w 540883"/>
              <a:gd name="connsiteY3" fmla="*/ 377437 h 1525640"/>
              <a:gd name="connsiteX4" fmla="*/ 350698 w 540883"/>
              <a:gd name="connsiteY4" fmla="*/ 1517 h 1525640"/>
              <a:gd name="connsiteX5" fmla="*/ 421818 w 540883"/>
              <a:gd name="connsiteY5" fmla="*/ 270757 h 1525640"/>
              <a:gd name="connsiteX6" fmla="*/ 178 w 540883"/>
              <a:gd name="connsiteY6" fmla="*/ 890517 h 1525640"/>
              <a:gd name="connsiteX7" fmla="*/ 376098 w 540883"/>
              <a:gd name="connsiteY7" fmla="*/ 1144517 h 1525640"/>
              <a:gd name="connsiteX8" fmla="*/ 533578 w 540883"/>
              <a:gd name="connsiteY8" fmla="*/ 870197 h 1525640"/>
              <a:gd name="connsiteX9" fmla="*/ 299898 w 540883"/>
              <a:gd name="connsiteY9" fmla="*/ 753357 h 1525640"/>
              <a:gd name="connsiteX10" fmla="*/ 172898 w 540883"/>
              <a:gd name="connsiteY10" fmla="*/ 961637 h 1525640"/>
              <a:gd name="connsiteX11" fmla="*/ 299898 w 540883"/>
              <a:gd name="connsiteY11" fmla="*/ 1068317 h 1525640"/>
              <a:gd name="connsiteX0" fmla="*/ 127178 w 540883"/>
              <a:gd name="connsiteY0" fmla="*/ 1383277 h 1525640"/>
              <a:gd name="connsiteX1" fmla="*/ 350698 w 540883"/>
              <a:gd name="connsiteY1" fmla="*/ 1515357 h 1525640"/>
              <a:gd name="connsiteX2" fmla="*/ 442138 w 540883"/>
              <a:gd name="connsiteY2" fmla="*/ 1388357 h 1525640"/>
              <a:gd name="connsiteX3" fmla="*/ 223698 w 540883"/>
              <a:gd name="connsiteY3" fmla="*/ 377437 h 1525640"/>
              <a:gd name="connsiteX4" fmla="*/ 350698 w 540883"/>
              <a:gd name="connsiteY4" fmla="*/ 1517 h 1525640"/>
              <a:gd name="connsiteX5" fmla="*/ 421818 w 540883"/>
              <a:gd name="connsiteY5" fmla="*/ 270757 h 1525640"/>
              <a:gd name="connsiteX6" fmla="*/ 178 w 540883"/>
              <a:gd name="connsiteY6" fmla="*/ 890517 h 1525640"/>
              <a:gd name="connsiteX7" fmla="*/ 376098 w 540883"/>
              <a:gd name="connsiteY7" fmla="*/ 1144517 h 1525640"/>
              <a:gd name="connsiteX8" fmla="*/ 533578 w 540883"/>
              <a:gd name="connsiteY8" fmla="*/ 870197 h 1525640"/>
              <a:gd name="connsiteX9" fmla="*/ 299898 w 540883"/>
              <a:gd name="connsiteY9" fmla="*/ 753357 h 1525640"/>
              <a:gd name="connsiteX10" fmla="*/ 172898 w 540883"/>
              <a:gd name="connsiteY10" fmla="*/ 961637 h 1525640"/>
              <a:gd name="connsiteX11" fmla="*/ 299898 w 540883"/>
              <a:gd name="connsiteY11" fmla="*/ 1068317 h 1525640"/>
              <a:gd name="connsiteX0" fmla="*/ 127178 w 540883"/>
              <a:gd name="connsiteY0" fmla="*/ 1383277 h 1525640"/>
              <a:gd name="connsiteX1" fmla="*/ 350698 w 540883"/>
              <a:gd name="connsiteY1" fmla="*/ 1515357 h 1525640"/>
              <a:gd name="connsiteX2" fmla="*/ 442138 w 540883"/>
              <a:gd name="connsiteY2" fmla="*/ 1388357 h 1525640"/>
              <a:gd name="connsiteX3" fmla="*/ 223698 w 540883"/>
              <a:gd name="connsiteY3" fmla="*/ 377437 h 1525640"/>
              <a:gd name="connsiteX4" fmla="*/ 350698 w 540883"/>
              <a:gd name="connsiteY4" fmla="*/ 1517 h 1525640"/>
              <a:gd name="connsiteX5" fmla="*/ 421818 w 540883"/>
              <a:gd name="connsiteY5" fmla="*/ 270757 h 1525640"/>
              <a:gd name="connsiteX6" fmla="*/ 178 w 540883"/>
              <a:gd name="connsiteY6" fmla="*/ 890517 h 1525640"/>
              <a:gd name="connsiteX7" fmla="*/ 376098 w 540883"/>
              <a:gd name="connsiteY7" fmla="*/ 1144517 h 1525640"/>
              <a:gd name="connsiteX8" fmla="*/ 533578 w 540883"/>
              <a:gd name="connsiteY8" fmla="*/ 870197 h 1525640"/>
              <a:gd name="connsiteX9" fmla="*/ 299898 w 540883"/>
              <a:gd name="connsiteY9" fmla="*/ 753357 h 1525640"/>
              <a:gd name="connsiteX10" fmla="*/ 172898 w 540883"/>
              <a:gd name="connsiteY10" fmla="*/ 961637 h 1525640"/>
              <a:gd name="connsiteX11" fmla="*/ 299898 w 540883"/>
              <a:gd name="connsiteY11" fmla="*/ 1068317 h 1525640"/>
              <a:gd name="connsiteX0" fmla="*/ 127178 w 540883"/>
              <a:gd name="connsiteY0" fmla="*/ 1383277 h 1525640"/>
              <a:gd name="connsiteX1" fmla="*/ 350698 w 540883"/>
              <a:gd name="connsiteY1" fmla="*/ 1515357 h 1525640"/>
              <a:gd name="connsiteX2" fmla="*/ 442138 w 540883"/>
              <a:gd name="connsiteY2" fmla="*/ 1388357 h 1525640"/>
              <a:gd name="connsiteX3" fmla="*/ 223698 w 540883"/>
              <a:gd name="connsiteY3" fmla="*/ 377437 h 1525640"/>
              <a:gd name="connsiteX4" fmla="*/ 350698 w 540883"/>
              <a:gd name="connsiteY4" fmla="*/ 1517 h 1525640"/>
              <a:gd name="connsiteX5" fmla="*/ 421818 w 540883"/>
              <a:gd name="connsiteY5" fmla="*/ 270757 h 1525640"/>
              <a:gd name="connsiteX6" fmla="*/ 178 w 540883"/>
              <a:gd name="connsiteY6" fmla="*/ 890517 h 1525640"/>
              <a:gd name="connsiteX7" fmla="*/ 376098 w 540883"/>
              <a:gd name="connsiteY7" fmla="*/ 1144517 h 1525640"/>
              <a:gd name="connsiteX8" fmla="*/ 533578 w 540883"/>
              <a:gd name="connsiteY8" fmla="*/ 870197 h 1525640"/>
              <a:gd name="connsiteX9" fmla="*/ 299898 w 540883"/>
              <a:gd name="connsiteY9" fmla="*/ 753357 h 1525640"/>
              <a:gd name="connsiteX10" fmla="*/ 193218 w 540883"/>
              <a:gd name="connsiteY10" fmla="*/ 971797 h 1525640"/>
              <a:gd name="connsiteX11" fmla="*/ 299898 w 540883"/>
              <a:gd name="connsiteY11" fmla="*/ 1068317 h 1525640"/>
              <a:gd name="connsiteX0" fmla="*/ 127178 w 540883"/>
              <a:gd name="connsiteY0" fmla="*/ 1383277 h 1525640"/>
              <a:gd name="connsiteX1" fmla="*/ 350698 w 540883"/>
              <a:gd name="connsiteY1" fmla="*/ 1515357 h 1525640"/>
              <a:gd name="connsiteX2" fmla="*/ 442138 w 540883"/>
              <a:gd name="connsiteY2" fmla="*/ 1388357 h 1525640"/>
              <a:gd name="connsiteX3" fmla="*/ 223698 w 540883"/>
              <a:gd name="connsiteY3" fmla="*/ 377437 h 1525640"/>
              <a:gd name="connsiteX4" fmla="*/ 350698 w 540883"/>
              <a:gd name="connsiteY4" fmla="*/ 1517 h 1525640"/>
              <a:gd name="connsiteX5" fmla="*/ 421818 w 540883"/>
              <a:gd name="connsiteY5" fmla="*/ 270757 h 1525640"/>
              <a:gd name="connsiteX6" fmla="*/ 178 w 540883"/>
              <a:gd name="connsiteY6" fmla="*/ 890517 h 1525640"/>
              <a:gd name="connsiteX7" fmla="*/ 376098 w 540883"/>
              <a:gd name="connsiteY7" fmla="*/ 1144517 h 1525640"/>
              <a:gd name="connsiteX8" fmla="*/ 533578 w 540883"/>
              <a:gd name="connsiteY8" fmla="*/ 870197 h 1525640"/>
              <a:gd name="connsiteX9" fmla="*/ 299898 w 540883"/>
              <a:gd name="connsiteY9" fmla="*/ 753357 h 1525640"/>
              <a:gd name="connsiteX10" fmla="*/ 193218 w 540883"/>
              <a:gd name="connsiteY10" fmla="*/ 971797 h 1525640"/>
              <a:gd name="connsiteX11" fmla="*/ 299898 w 540883"/>
              <a:gd name="connsiteY11" fmla="*/ 1068317 h 1525640"/>
              <a:gd name="connsiteX0" fmla="*/ 127178 w 540883"/>
              <a:gd name="connsiteY0" fmla="*/ 1383277 h 1525640"/>
              <a:gd name="connsiteX1" fmla="*/ 350698 w 540883"/>
              <a:gd name="connsiteY1" fmla="*/ 1515357 h 1525640"/>
              <a:gd name="connsiteX2" fmla="*/ 442138 w 540883"/>
              <a:gd name="connsiteY2" fmla="*/ 1388357 h 1525640"/>
              <a:gd name="connsiteX3" fmla="*/ 223698 w 540883"/>
              <a:gd name="connsiteY3" fmla="*/ 377437 h 1525640"/>
              <a:gd name="connsiteX4" fmla="*/ 350698 w 540883"/>
              <a:gd name="connsiteY4" fmla="*/ 1517 h 1525640"/>
              <a:gd name="connsiteX5" fmla="*/ 421818 w 540883"/>
              <a:gd name="connsiteY5" fmla="*/ 270757 h 1525640"/>
              <a:gd name="connsiteX6" fmla="*/ 178 w 540883"/>
              <a:gd name="connsiteY6" fmla="*/ 890517 h 1525640"/>
              <a:gd name="connsiteX7" fmla="*/ 376098 w 540883"/>
              <a:gd name="connsiteY7" fmla="*/ 1144517 h 1525640"/>
              <a:gd name="connsiteX8" fmla="*/ 533578 w 540883"/>
              <a:gd name="connsiteY8" fmla="*/ 870197 h 1525640"/>
              <a:gd name="connsiteX9" fmla="*/ 299898 w 540883"/>
              <a:gd name="connsiteY9" fmla="*/ 753357 h 1525640"/>
              <a:gd name="connsiteX10" fmla="*/ 193218 w 540883"/>
              <a:gd name="connsiteY10" fmla="*/ 971797 h 1525640"/>
              <a:gd name="connsiteX11" fmla="*/ 299898 w 540883"/>
              <a:gd name="connsiteY11" fmla="*/ 1068317 h 1525640"/>
              <a:gd name="connsiteX0" fmla="*/ 127178 w 540883"/>
              <a:gd name="connsiteY0" fmla="*/ 1383277 h 1525640"/>
              <a:gd name="connsiteX1" fmla="*/ 350698 w 540883"/>
              <a:gd name="connsiteY1" fmla="*/ 1515357 h 1525640"/>
              <a:gd name="connsiteX2" fmla="*/ 442138 w 540883"/>
              <a:gd name="connsiteY2" fmla="*/ 1388357 h 1525640"/>
              <a:gd name="connsiteX3" fmla="*/ 223698 w 540883"/>
              <a:gd name="connsiteY3" fmla="*/ 377437 h 1525640"/>
              <a:gd name="connsiteX4" fmla="*/ 350698 w 540883"/>
              <a:gd name="connsiteY4" fmla="*/ 1517 h 1525640"/>
              <a:gd name="connsiteX5" fmla="*/ 421818 w 540883"/>
              <a:gd name="connsiteY5" fmla="*/ 270757 h 1525640"/>
              <a:gd name="connsiteX6" fmla="*/ 178 w 540883"/>
              <a:gd name="connsiteY6" fmla="*/ 890517 h 1525640"/>
              <a:gd name="connsiteX7" fmla="*/ 376098 w 540883"/>
              <a:gd name="connsiteY7" fmla="*/ 1144517 h 1525640"/>
              <a:gd name="connsiteX8" fmla="*/ 533578 w 540883"/>
              <a:gd name="connsiteY8" fmla="*/ 870197 h 1525640"/>
              <a:gd name="connsiteX9" fmla="*/ 299898 w 540883"/>
              <a:gd name="connsiteY9" fmla="*/ 753357 h 1525640"/>
              <a:gd name="connsiteX10" fmla="*/ 193218 w 540883"/>
              <a:gd name="connsiteY10" fmla="*/ 971797 h 1525640"/>
              <a:gd name="connsiteX11" fmla="*/ 312598 w 540883"/>
              <a:gd name="connsiteY11" fmla="*/ 1065777 h 1525640"/>
              <a:gd name="connsiteX0" fmla="*/ 127178 w 540883"/>
              <a:gd name="connsiteY0" fmla="*/ 1383277 h 1525640"/>
              <a:gd name="connsiteX1" fmla="*/ 350698 w 540883"/>
              <a:gd name="connsiteY1" fmla="*/ 1515357 h 1525640"/>
              <a:gd name="connsiteX2" fmla="*/ 442138 w 540883"/>
              <a:gd name="connsiteY2" fmla="*/ 1388357 h 1525640"/>
              <a:gd name="connsiteX3" fmla="*/ 223698 w 540883"/>
              <a:gd name="connsiteY3" fmla="*/ 377437 h 1525640"/>
              <a:gd name="connsiteX4" fmla="*/ 350698 w 540883"/>
              <a:gd name="connsiteY4" fmla="*/ 1517 h 1525640"/>
              <a:gd name="connsiteX5" fmla="*/ 421818 w 540883"/>
              <a:gd name="connsiteY5" fmla="*/ 270757 h 1525640"/>
              <a:gd name="connsiteX6" fmla="*/ 178 w 540883"/>
              <a:gd name="connsiteY6" fmla="*/ 890517 h 1525640"/>
              <a:gd name="connsiteX7" fmla="*/ 376098 w 540883"/>
              <a:gd name="connsiteY7" fmla="*/ 1144517 h 1525640"/>
              <a:gd name="connsiteX8" fmla="*/ 533578 w 540883"/>
              <a:gd name="connsiteY8" fmla="*/ 870197 h 1525640"/>
              <a:gd name="connsiteX9" fmla="*/ 299898 w 540883"/>
              <a:gd name="connsiteY9" fmla="*/ 753357 h 1525640"/>
              <a:gd name="connsiteX10" fmla="*/ 193218 w 540883"/>
              <a:gd name="connsiteY10" fmla="*/ 971797 h 1525640"/>
              <a:gd name="connsiteX11" fmla="*/ 312598 w 540883"/>
              <a:gd name="connsiteY11" fmla="*/ 1065777 h 1525640"/>
              <a:gd name="connsiteX0" fmla="*/ 127178 w 540883"/>
              <a:gd name="connsiteY0" fmla="*/ 1383277 h 1525640"/>
              <a:gd name="connsiteX1" fmla="*/ 350698 w 540883"/>
              <a:gd name="connsiteY1" fmla="*/ 1515357 h 1525640"/>
              <a:gd name="connsiteX2" fmla="*/ 442138 w 540883"/>
              <a:gd name="connsiteY2" fmla="*/ 1388357 h 1525640"/>
              <a:gd name="connsiteX3" fmla="*/ 223698 w 540883"/>
              <a:gd name="connsiteY3" fmla="*/ 377437 h 1525640"/>
              <a:gd name="connsiteX4" fmla="*/ 350698 w 540883"/>
              <a:gd name="connsiteY4" fmla="*/ 1517 h 1525640"/>
              <a:gd name="connsiteX5" fmla="*/ 421818 w 540883"/>
              <a:gd name="connsiteY5" fmla="*/ 270757 h 1525640"/>
              <a:gd name="connsiteX6" fmla="*/ 178 w 540883"/>
              <a:gd name="connsiteY6" fmla="*/ 890517 h 1525640"/>
              <a:gd name="connsiteX7" fmla="*/ 376098 w 540883"/>
              <a:gd name="connsiteY7" fmla="*/ 1144517 h 1525640"/>
              <a:gd name="connsiteX8" fmla="*/ 533578 w 540883"/>
              <a:gd name="connsiteY8" fmla="*/ 870197 h 1525640"/>
              <a:gd name="connsiteX9" fmla="*/ 299898 w 540883"/>
              <a:gd name="connsiteY9" fmla="*/ 753357 h 1525640"/>
              <a:gd name="connsiteX10" fmla="*/ 193218 w 540883"/>
              <a:gd name="connsiteY10" fmla="*/ 956557 h 1525640"/>
              <a:gd name="connsiteX11" fmla="*/ 312598 w 540883"/>
              <a:gd name="connsiteY11" fmla="*/ 1065777 h 1525640"/>
              <a:gd name="connsiteX0" fmla="*/ 127178 w 540883"/>
              <a:gd name="connsiteY0" fmla="*/ 1383277 h 1525640"/>
              <a:gd name="connsiteX1" fmla="*/ 350698 w 540883"/>
              <a:gd name="connsiteY1" fmla="*/ 1515357 h 1525640"/>
              <a:gd name="connsiteX2" fmla="*/ 442138 w 540883"/>
              <a:gd name="connsiteY2" fmla="*/ 1388357 h 1525640"/>
              <a:gd name="connsiteX3" fmla="*/ 223698 w 540883"/>
              <a:gd name="connsiteY3" fmla="*/ 377437 h 1525640"/>
              <a:gd name="connsiteX4" fmla="*/ 350698 w 540883"/>
              <a:gd name="connsiteY4" fmla="*/ 1517 h 1525640"/>
              <a:gd name="connsiteX5" fmla="*/ 421818 w 540883"/>
              <a:gd name="connsiteY5" fmla="*/ 270757 h 1525640"/>
              <a:gd name="connsiteX6" fmla="*/ 178 w 540883"/>
              <a:gd name="connsiteY6" fmla="*/ 890517 h 1525640"/>
              <a:gd name="connsiteX7" fmla="*/ 376098 w 540883"/>
              <a:gd name="connsiteY7" fmla="*/ 1144517 h 1525640"/>
              <a:gd name="connsiteX8" fmla="*/ 533578 w 540883"/>
              <a:gd name="connsiteY8" fmla="*/ 870197 h 1525640"/>
              <a:gd name="connsiteX9" fmla="*/ 299898 w 540883"/>
              <a:gd name="connsiteY9" fmla="*/ 753357 h 1525640"/>
              <a:gd name="connsiteX10" fmla="*/ 185598 w 540883"/>
              <a:gd name="connsiteY10" fmla="*/ 943857 h 1525640"/>
              <a:gd name="connsiteX11" fmla="*/ 312598 w 540883"/>
              <a:gd name="connsiteY11" fmla="*/ 1065777 h 1525640"/>
              <a:gd name="connsiteX0" fmla="*/ 127178 w 540883"/>
              <a:gd name="connsiteY0" fmla="*/ 1383277 h 1525640"/>
              <a:gd name="connsiteX1" fmla="*/ 350698 w 540883"/>
              <a:gd name="connsiteY1" fmla="*/ 1515357 h 1525640"/>
              <a:gd name="connsiteX2" fmla="*/ 442138 w 540883"/>
              <a:gd name="connsiteY2" fmla="*/ 1388357 h 1525640"/>
              <a:gd name="connsiteX3" fmla="*/ 223698 w 540883"/>
              <a:gd name="connsiteY3" fmla="*/ 377437 h 1525640"/>
              <a:gd name="connsiteX4" fmla="*/ 350698 w 540883"/>
              <a:gd name="connsiteY4" fmla="*/ 1517 h 1525640"/>
              <a:gd name="connsiteX5" fmla="*/ 421818 w 540883"/>
              <a:gd name="connsiteY5" fmla="*/ 270757 h 1525640"/>
              <a:gd name="connsiteX6" fmla="*/ 178 w 540883"/>
              <a:gd name="connsiteY6" fmla="*/ 890517 h 1525640"/>
              <a:gd name="connsiteX7" fmla="*/ 376098 w 540883"/>
              <a:gd name="connsiteY7" fmla="*/ 1144517 h 1525640"/>
              <a:gd name="connsiteX8" fmla="*/ 533578 w 540883"/>
              <a:gd name="connsiteY8" fmla="*/ 870197 h 1525640"/>
              <a:gd name="connsiteX9" fmla="*/ 299898 w 540883"/>
              <a:gd name="connsiteY9" fmla="*/ 753357 h 1525640"/>
              <a:gd name="connsiteX10" fmla="*/ 185598 w 540883"/>
              <a:gd name="connsiteY10" fmla="*/ 943857 h 1525640"/>
              <a:gd name="connsiteX11" fmla="*/ 312598 w 540883"/>
              <a:gd name="connsiteY11" fmla="*/ 1065777 h 1525640"/>
              <a:gd name="connsiteX0" fmla="*/ 127178 w 540883"/>
              <a:gd name="connsiteY0" fmla="*/ 1383277 h 1529251"/>
              <a:gd name="connsiteX1" fmla="*/ 231318 w 540883"/>
              <a:gd name="connsiteY1" fmla="*/ 1520437 h 1529251"/>
              <a:gd name="connsiteX2" fmla="*/ 442138 w 540883"/>
              <a:gd name="connsiteY2" fmla="*/ 1388357 h 1529251"/>
              <a:gd name="connsiteX3" fmla="*/ 223698 w 540883"/>
              <a:gd name="connsiteY3" fmla="*/ 377437 h 1529251"/>
              <a:gd name="connsiteX4" fmla="*/ 350698 w 540883"/>
              <a:gd name="connsiteY4" fmla="*/ 1517 h 1529251"/>
              <a:gd name="connsiteX5" fmla="*/ 421818 w 540883"/>
              <a:gd name="connsiteY5" fmla="*/ 270757 h 1529251"/>
              <a:gd name="connsiteX6" fmla="*/ 178 w 540883"/>
              <a:gd name="connsiteY6" fmla="*/ 890517 h 1529251"/>
              <a:gd name="connsiteX7" fmla="*/ 376098 w 540883"/>
              <a:gd name="connsiteY7" fmla="*/ 1144517 h 1529251"/>
              <a:gd name="connsiteX8" fmla="*/ 533578 w 540883"/>
              <a:gd name="connsiteY8" fmla="*/ 870197 h 1529251"/>
              <a:gd name="connsiteX9" fmla="*/ 299898 w 540883"/>
              <a:gd name="connsiteY9" fmla="*/ 753357 h 1529251"/>
              <a:gd name="connsiteX10" fmla="*/ 185598 w 540883"/>
              <a:gd name="connsiteY10" fmla="*/ 943857 h 1529251"/>
              <a:gd name="connsiteX11" fmla="*/ 312598 w 540883"/>
              <a:gd name="connsiteY11" fmla="*/ 1065777 h 1529251"/>
              <a:gd name="connsiteX0" fmla="*/ 127178 w 540883"/>
              <a:gd name="connsiteY0" fmla="*/ 1383277 h 1521000"/>
              <a:gd name="connsiteX1" fmla="*/ 231318 w 540883"/>
              <a:gd name="connsiteY1" fmla="*/ 1520437 h 1521000"/>
              <a:gd name="connsiteX2" fmla="*/ 439598 w 540883"/>
              <a:gd name="connsiteY2" fmla="*/ 1335017 h 1521000"/>
              <a:gd name="connsiteX3" fmla="*/ 223698 w 540883"/>
              <a:gd name="connsiteY3" fmla="*/ 377437 h 1521000"/>
              <a:gd name="connsiteX4" fmla="*/ 350698 w 540883"/>
              <a:gd name="connsiteY4" fmla="*/ 1517 h 1521000"/>
              <a:gd name="connsiteX5" fmla="*/ 421818 w 540883"/>
              <a:gd name="connsiteY5" fmla="*/ 270757 h 1521000"/>
              <a:gd name="connsiteX6" fmla="*/ 178 w 540883"/>
              <a:gd name="connsiteY6" fmla="*/ 890517 h 1521000"/>
              <a:gd name="connsiteX7" fmla="*/ 376098 w 540883"/>
              <a:gd name="connsiteY7" fmla="*/ 1144517 h 1521000"/>
              <a:gd name="connsiteX8" fmla="*/ 533578 w 540883"/>
              <a:gd name="connsiteY8" fmla="*/ 870197 h 1521000"/>
              <a:gd name="connsiteX9" fmla="*/ 299898 w 540883"/>
              <a:gd name="connsiteY9" fmla="*/ 753357 h 1521000"/>
              <a:gd name="connsiteX10" fmla="*/ 185598 w 540883"/>
              <a:gd name="connsiteY10" fmla="*/ 943857 h 1521000"/>
              <a:gd name="connsiteX11" fmla="*/ 312598 w 540883"/>
              <a:gd name="connsiteY11" fmla="*/ 1065777 h 1521000"/>
              <a:gd name="connsiteX0" fmla="*/ 210998 w 540883"/>
              <a:gd name="connsiteY0" fmla="*/ 1390897 h 1521241"/>
              <a:gd name="connsiteX1" fmla="*/ 231318 w 540883"/>
              <a:gd name="connsiteY1" fmla="*/ 1520437 h 1521241"/>
              <a:gd name="connsiteX2" fmla="*/ 439598 w 540883"/>
              <a:gd name="connsiteY2" fmla="*/ 1335017 h 1521241"/>
              <a:gd name="connsiteX3" fmla="*/ 223698 w 540883"/>
              <a:gd name="connsiteY3" fmla="*/ 377437 h 1521241"/>
              <a:gd name="connsiteX4" fmla="*/ 350698 w 540883"/>
              <a:gd name="connsiteY4" fmla="*/ 1517 h 1521241"/>
              <a:gd name="connsiteX5" fmla="*/ 421818 w 540883"/>
              <a:gd name="connsiteY5" fmla="*/ 270757 h 1521241"/>
              <a:gd name="connsiteX6" fmla="*/ 178 w 540883"/>
              <a:gd name="connsiteY6" fmla="*/ 890517 h 1521241"/>
              <a:gd name="connsiteX7" fmla="*/ 376098 w 540883"/>
              <a:gd name="connsiteY7" fmla="*/ 1144517 h 1521241"/>
              <a:gd name="connsiteX8" fmla="*/ 533578 w 540883"/>
              <a:gd name="connsiteY8" fmla="*/ 870197 h 1521241"/>
              <a:gd name="connsiteX9" fmla="*/ 299898 w 540883"/>
              <a:gd name="connsiteY9" fmla="*/ 753357 h 1521241"/>
              <a:gd name="connsiteX10" fmla="*/ 185598 w 540883"/>
              <a:gd name="connsiteY10" fmla="*/ 943857 h 1521241"/>
              <a:gd name="connsiteX11" fmla="*/ 312598 w 540883"/>
              <a:gd name="connsiteY11" fmla="*/ 1065777 h 1521241"/>
              <a:gd name="connsiteX0" fmla="*/ 210998 w 540883"/>
              <a:gd name="connsiteY0" fmla="*/ 1390897 h 1520818"/>
              <a:gd name="connsiteX1" fmla="*/ 231318 w 540883"/>
              <a:gd name="connsiteY1" fmla="*/ 1520437 h 1520818"/>
              <a:gd name="connsiteX2" fmla="*/ 439598 w 540883"/>
              <a:gd name="connsiteY2" fmla="*/ 1335017 h 1520818"/>
              <a:gd name="connsiteX3" fmla="*/ 223698 w 540883"/>
              <a:gd name="connsiteY3" fmla="*/ 377437 h 1520818"/>
              <a:gd name="connsiteX4" fmla="*/ 350698 w 540883"/>
              <a:gd name="connsiteY4" fmla="*/ 1517 h 1520818"/>
              <a:gd name="connsiteX5" fmla="*/ 421818 w 540883"/>
              <a:gd name="connsiteY5" fmla="*/ 270757 h 1520818"/>
              <a:gd name="connsiteX6" fmla="*/ 178 w 540883"/>
              <a:gd name="connsiteY6" fmla="*/ 890517 h 1520818"/>
              <a:gd name="connsiteX7" fmla="*/ 376098 w 540883"/>
              <a:gd name="connsiteY7" fmla="*/ 1144517 h 1520818"/>
              <a:gd name="connsiteX8" fmla="*/ 533578 w 540883"/>
              <a:gd name="connsiteY8" fmla="*/ 870197 h 1520818"/>
              <a:gd name="connsiteX9" fmla="*/ 299898 w 540883"/>
              <a:gd name="connsiteY9" fmla="*/ 753357 h 1520818"/>
              <a:gd name="connsiteX10" fmla="*/ 185598 w 540883"/>
              <a:gd name="connsiteY10" fmla="*/ 943857 h 1520818"/>
              <a:gd name="connsiteX11" fmla="*/ 312598 w 540883"/>
              <a:gd name="connsiteY11" fmla="*/ 1065777 h 1520818"/>
              <a:gd name="connsiteX0" fmla="*/ 210998 w 540883"/>
              <a:gd name="connsiteY0" fmla="*/ 1390897 h 1525389"/>
              <a:gd name="connsiteX1" fmla="*/ 231318 w 540883"/>
              <a:gd name="connsiteY1" fmla="*/ 1520437 h 1525389"/>
              <a:gd name="connsiteX2" fmla="*/ 439598 w 540883"/>
              <a:gd name="connsiteY2" fmla="*/ 1335017 h 1525389"/>
              <a:gd name="connsiteX3" fmla="*/ 223698 w 540883"/>
              <a:gd name="connsiteY3" fmla="*/ 377437 h 1525389"/>
              <a:gd name="connsiteX4" fmla="*/ 350698 w 540883"/>
              <a:gd name="connsiteY4" fmla="*/ 1517 h 1525389"/>
              <a:gd name="connsiteX5" fmla="*/ 421818 w 540883"/>
              <a:gd name="connsiteY5" fmla="*/ 270757 h 1525389"/>
              <a:gd name="connsiteX6" fmla="*/ 178 w 540883"/>
              <a:gd name="connsiteY6" fmla="*/ 890517 h 1525389"/>
              <a:gd name="connsiteX7" fmla="*/ 376098 w 540883"/>
              <a:gd name="connsiteY7" fmla="*/ 1144517 h 1525389"/>
              <a:gd name="connsiteX8" fmla="*/ 533578 w 540883"/>
              <a:gd name="connsiteY8" fmla="*/ 870197 h 1525389"/>
              <a:gd name="connsiteX9" fmla="*/ 299898 w 540883"/>
              <a:gd name="connsiteY9" fmla="*/ 753357 h 1525389"/>
              <a:gd name="connsiteX10" fmla="*/ 185598 w 540883"/>
              <a:gd name="connsiteY10" fmla="*/ 943857 h 1525389"/>
              <a:gd name="connsiteX11" fmla="*/ 312598 w 540883"/>
              <a:gd name="connsiteY11" fmla="*/ 1065777 h 1525389"/>
              <a:gd name="connsiteX0" fmla="*/ 210998 w 540883"/>
              <a:gd name="connsiteY0" fmla="*/ 1390921 h 1525413"/>
              <a:gd name="connsiteX1" fmla="*/ 231318 w 540883"/>
              <a:gd name="connsiteY1" fmla="*/ 1520461 h 1525413"/>
              <a:gd name="connsiteX2" fmla="*/ 439598 w 540883"/>
              <a:gd name="connsiteY2" fmla="*/ 1335041 h 1525413"/>
              <a:gd name="connsiteX3" fmla="*/ 223698 w 540883"/>
              <a:gd name="connsiteY3" fmla="*/ 377461 h 1525413"/>
              <a:gd name="connsiteX4" fmla="*/ 350698 w 540883"/>
              <a:gd name="connsiteY4" fmla="*/ 1541 h 1525413"/>
              <a:gd name="connsiteX5" fmla="*/ 421818 w 540883"/>
              <a:gd name="connsiteY5" fmla="*/ 270781 h 1525413"/>
              <a:gd name="connsiteX6" fmla="*/ 178 w 540883"/>
              <a:gd name="connsiteY6" fmla="*/ 890541 h 1525413"/>
              <a:gd name="connsiteX7" fmla="*/ 376098 w 540883"/>
              <a:gd name="connsiteY7" fmla="*/ 1144541 h 1525413"/>
              <a:gd name="connsiteX8" fmla="*/ 533578 w 540883"/>
              <a:gd name="connsiteY8" fmla="*/ 870221 h 1525413"/>
              <a:gd name="connsiteX9" fmla="*/ 299898 w 540883"/>
              <a:gd name="connsiteY9" fmla="*/ 753381 h 1525413"/>
              <a:gd name="connsiteX10" fmla="*/ 185598 w 540883"/>
              <a:gd name="connsiteY10" fmla="*/ 943881 h 1525413"/>
              <a:gd name="connsiteX11" fmla="*/ 312598 w 540883"/>
              <a:gd name="connsiteY11" fmla="*/ 1065801 h 1525413"/>
              <a:gd name="connsiteX0" fmla="*/ 210998 w 535302"/>
              <a:gd name="connsiteY0" fmla="*/ 1390921 h 1525413"/>
              <a:gd name="connsiteX1" fmla="*/ 231318 w 535302"/>
              <a:gd name="connsiteY1" fmla="*/ 1520461 h 1525413"/>
              <a:gd name="connsiteX2" fmla="*/ 439598 w 535302"/>
              <a:gd name="connsiteY2" fmla="*/ 1335041 h 1525413"/>
              <a:gd name="connsiteX3" fmla="*/ 223698 w 535302"/>
              <a:gd name="connsiteY3" fmla="*/ 377461 h 1525413"/>
              <a:gd name="connsiteX4" fmla="*/ 350698 w 535302"/>
              <a:gd name="connsiteY4" fmla="*/ 1541 h 1525413"/>
              <a:gd name="connsiteX5" fmla="*/ 421818 w 535302"/>
              <a:gd name="connsiteY5" fmla="*/ 270781 h 1525413"/>
              <a:gd name="connsiteX6" fmla="*/ 178 w 535302"/>
              <a:gd name="connsiteY6" fmla="*/ 890541 h 1525413"/>
              <a:gd name="connsiteX7" fmla="*/ 376098 w 535302"/>
              <a:gd name="connsiteY7" fmla="*/ 1144541 h 1525413"/>
              <a:gd name="connsiteX8" fmla="*/ 533578 w 535302"/>
              <a:gd name="connsiteY8" fmla="*/ 870221 h 1525413"/>
              <a:gd name="connsiteX9" fmla="*/ 322758 w 535302"/>
              <a:gd name="connsiteY9" fmla="*/ 745761 h 1525413"/>
              <a:gd name="connsiteX10" fmla="*/ 185598 w 535302"/>
              <a:gd name="connsiteY10" fmla="*/ 943881 h 1525413"/>
              <a:gd name="connsiteX11" fmla="*/ 312598 w 535302"/>
              <a:gd name="connsiteY11" fmla="*/ 1065801 h 1525413"/>
              <a:gd name="connsiteX0" fmla="*/ 210998 w 535302"/>
              <a:gd name="connsiteY0" fmla="*/ 1390921 h 1525413"/>
              <a:gd name="connsiteX1" fmla="*/ 231318 w 535302"/>
              <a:gd name="connsiteY1" fmla="*/ 1520461 h 1525413"/>
              <a:gd name="connsiteX2" fmla="*/ 439598 w 535302"/>
              <a:gd name="connsiteY2" fmla="*/ 1335041 h 1525413"/>
              <a:gd name="connsiteX3" fmla="*/ 223698 w 535302"/>
              <a:gd name="connsiteY3" fmla="*/ 377461 h 1525413"/>
              <a:gd name="connsiteX4" fmla="*/ 350698 w 535302"/>
              <a:gd name="connsiteY4" fmla="*/ 1541 h 1525413"/>
              <a:gd name="connsiteX5" fmla="*/ 421818 w 535302"/>
              <a:gd name="connsiteY5" fmla="*/ 270781 h 1525413"/>
              <a:gd name="connsiteX6" fmla="*/ 178 w 535302"/>
              <a:gd name="connsiteY6" fmla="*/ 890541 h 1525413"/>
              <a:gd name="connsiteX7" fmla="*/ 376098 w 535302"/>
              <a:gd name="connsiteY7" fmla="*/ 1144541 h 1525413"/>
              <a:gd name="connsiteX8" fmla="*/ 533578 w 535302"/>
              <a:gd name="connsiteY8" fmla="*/ 870221 h 1525413"/>
              <a:gd name="connsiteX9" fmla="*/ 322758 w 535302"/>
              <a:gd name="connsiteY9" fmla="*/ 745761 h 1525413"/>
              <a:gd name="connsiteX10" fmla="*/ 185598 w 535302"/>
              <a:gd name="connsiteY10" fmla="*/ 943881 h 1525413"/>
              <a:gd name="connsiteX11" fmla="*/ 312598 w 535302"/>
              <a:gd name="connsiteY11" fmla="*/ 1065801 h 1525413"/>
              <a:gd name="connsiteX0" fmla="*/ 210998 w 538583"/>
              <a:gd name="connsiteY0" fmla="*/ 1390921 h 1525413"/>
              <a:gd name="connsiteX1" fmla="*/ 231318 w 538583"/>
              <a:gd name="connsiteY1" fmla="*/ 1520461 h 1525413"/>
              <a:gd name="connsiteX2" fmla="*/ 439598 w 538583"/>
              <a:gd name="connsiteY2" fmla="*/ 1335041 h 1525413"/>
              <a:gd name="connsiteX3" fmla="*/ 223698 w 538583"/>
              <a:gd name="connsiteY3" fmla="*/ 377461 h 1525413"/>
              <a:gd name="connsiteX4" fmla="*/ 350698 w 538583"/>
              <a:gd name="connsiteY4" fmla="*/ 1541 h 1525413"/>
              <a:gd name="connsiteX5" fmla="*/ 421818 w 538583"/>
              <a:gd name="connsiteY5" fmla="*/ 270781 h 1525413"/>
              <a:gd name="connsiteX6" fmla="*/ 178 w 538583"/>
              <a:gd name="connsiteY6" fmla="*/ 890541 h 1525413"/>
              <a:gd name="connsiteX7" fmla="*/ 376098 w 538583"/>
              <a:gd name="connsiteY7" fmla="*/ 1144541 h 1525413"/>
              <a:gd name="connsiteX8" fmla="*/ 533578 w 538583"/>
              <a:gd name="connsiteY8" fmla="*/ 870221 h 1525413"/>
              <a:gd name="connsiteX9" fmla="*/ 322758 w 538583"/>
              <a:gd name="connsiteY9" fmla="*/ 745761 h 1525413"/>
              <a:gd name="connsiteX10" fmla="*/ 185598 w 538583"/>
              <a:gd name="connsiteY10" fmla="*/ 943881 h 1525413"/>
              <a:gd name="connsiteX11" fmla="*/ 312598 w 538583"/>
              <a:gd name="connsiteY11" fmla="*/ 1065801 h 152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8583" h="1525413">
                <a:moveTo>
                  <a:pt x="210998" y="1390921"/>
                </a:moveTo>
                <a:cubicBezTo>
                  <a:pt x="65371" y="1365097"/>
                  <a:pt x="177978" y="1505009"/>
                  <a:pt x="231318" y="1520461"/>
                </a:cubicBezTo>
                <a:cubicBezTo>
                  <a:pt x="284658" y="1535913"/>
                  <a:pt x="440868" y="1525541"/>
                  <a:pt x="439598" y="1335041"/>
                </a:cubicBezTo>
                <a:cubicBezTo>
                  <a:pt x="438328" y="1144541"/>
                  <a:pt x="238515" y="599711"/>
                  <a:pt x="223698" y="377461"/>
                </a:cubicBezTo>
                <a:cubicBezTo>
                  <a:pt x="208881" y="155211"/>
                  <a:pt x="317678" y="19321"/>
                  <a:pt x="350698" y="1541"/>
                </a:cubicBezTo>
                <a:cubicBezTo>
                  <a:pt x="383718" y="-16239"/>
                  <a:pt x="467538" y="122614"/>
                  <a:pt x="421818" y="270781"/>
                </a:cubicBezTo>
                <a:cubicBezTo>
                  <a:pt x="376098" y="418948"/>
                  <a:pt x="7798" y="628074"/>
                  <a:pt x="178" y="890541"/>
                </a:cubicBezTo>
                <a:cubicBezTo>
                  <a:pt x="-7442" y="1153008"/>
                  <a:pt x="231318" y="1186028"/>
                  <a:pt x="376098" y="1144541"/>
                </a:cubicBezTo>
                <a:cubicBezTo>
                  <a:pt x="520878" y="1103054"/>
                  <a:pt x="552628" y="979864"/>
                  <a:pt x="533578" y="870221"/>
                </a:cubicBezTo>
                <a:cubicBezTo>
                  <a:pt x="514528" y="760578"/>
                  <a:pt x="408695" y="728404"/>
                  <a:pt x="322758" y="745761"/>
                </a:cubicBezTo>
                <a:cubicBezTo>
                  <a:pt x="236821" y="763118"/>
                  <a:pt x="172051" y="844821"/>
                  <a:pt x="185598" y="943881"/>
                </a:cubicBezTo>
                <a:cubicBezTo>
                  <a:pt x="199145" y="1042941"/>
                  <a:pt x="266878" y="1069187"/>
                  <a:pt x="312598" y="1065801"/>
                </a:cubicBezTo>
              </a:path>
            </a:pathLst>
          </a:custGeom>
          <a:noFill/>
          <a:ln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74EC0CB-88C0-497C-86C9-DA0E7AFF7CF2}"/>
              </a:ext>
            </a:extLst>
          </p:cNvPr>
          <p:cNvSpPr/>
          <p:nvPr/>
        </p:nvSpPr>
        <p:spPr>
          <a:xfrm>
            <a:off x="1148715" y="4967731"/>
            <a:ext cx="152400" cy="15240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D2966F-62AA-45E4-BA9C-81BC2F846105}"/>
              </a:ext>
            </a:extLst>
          </p:cNvPr>
          <p:cNvGrpSpPr/>
          <p:nvPr/>
        </p:nvGrpSpPr>
        <p:grpSpPr>
          <a:xfrm>
            <a:off x="1371603" y="5029199"/>
            <a:ext cx="457200" cy="976378"/>
            <a:chOff x="808095" y="3294700"/>
            <a:chExt cx="457200" cy="17251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 Placeholder 2">
                  <a:extLst>
                    <a:ext uri="{FF2B5EF4-FFF2-40B4-BE49-F238E27FC236}">
                      <a16:creationId xmlns:a16="http://schemas.microsoft.com/office/drawing/2014/main" id="{E26F2C76-7133-4BA4-9824-FD5ACB6679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8095" y="4402319"/>
                  <a:ext cx="457200" cy="61753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 Placeholder 2">
                  <a:extLst>
                    <a:ext uri="{FF2B5EF4-FFF2-40B4-BE49-F238E27FC236}">
                      <a16:creationId xmlns:a16="http://schemas.microsoft.com/office/drawing/2014/main" id="{E26F2C76-7133-4BA4-9824-FD5ACB667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095" y="4402319"/>
                  <a:ext cx="457200" cy="617538"/>
                </a:xfrm>
                <a:prstGeom prst="rect">
                  <a:avLst/>
                </a:prstGeom>
                <a:blipFill>
                  <a:blip r:embed="rId11"/>
                  <a:stretch>
                    <a:fillRect r="-1316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71B83D2-8B8C-467D-A224-873CC022D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5276" y="3294700"/>
              <a:ext cx="0" cy="172515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011169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0011F1-20E0-46B0-A065-3177BABB29E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Резултат с примерно ходене в стая</a:t>
                </a:r>
              </a:p>
              <a:p>
                <a:pPr lvl="2"/>
                <a:r>
                  <a:rPr lang="bg-BG" dirty="0"/>
                  <a:t>(със спиране, обръщане и отново ходене)</a:t>
                </a:r>
              </a:p>
              <a:p>
                <a:pPr lvl="1"/>
                <a:r>
                  <a:rPr lang="bg-BG" dirty="0"/>
                  <a:t>Приемаме за крачка когато ускорението като амплитуда е повече от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м/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bg-BG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p>
                        <m:r>
                          <a:rPr lang="bg-BG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bg-BG" dirty="0"/>
                  <a:t> </a:t>
                </a:r>
              </a:p>
              <a:p>
                <a:pPr lvl="1"/>
                <a:endParaRPr lang="bg-BG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0011F1-20E0-46B0-A065-3177BABB2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 r="-127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B4EE9D-F37D-49A7-B07E-4F431837E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2209800"/>
            <a:ext cx="7315200" cy="43322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1DDF49-3DBF-4BCD-A972-99BA9E20C835}"/>
              </a:ext>
            </a:extLst>
          </p:cNvPr>
          <p:cNvGrpSpPr/>
          <p:nvPr/>
        </p:nvGrpSpPr>
        <p:grpSpPr>
          <a:xfrm>
            <a:off x="115825" y="3982720"/>
            <a:ext cx="1408176" cy="349505"/>
            <a:chOff x="503298" y="4402318"/>
            <a:chExt cx="1408176" cy="6175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 Placeholder 2">
                  <a:extLst>
                    <a:ext uri="{FF2B5EF4-FFF2-40B4-BE49-F238E27FC236}">
                      <a16:creationId xmlns:a16="http://schemas.microsoft.com/office/drawing/2014/main" id="{C9C2511C-CB52-47CA-BD27-FDF025833F1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3298" y="4402318"/>
                  <a:ext cx="890015" cy="61753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м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bg-BG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 Placeholder 2">
                  <a:extLst>
                    <a:ext uri="{FF2B5EF4-FFF2-40B4-BE49-F238E27FC236}">
                      <a16:creationId xmlns:a16="http://schemas.microsoft.com/office/drawing/2014/main" id="{C9C2511C-CB52-47CA-BD27-FDF025833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98" y="4402318"/>
                  <a:ext cx="890015" cy="617538"/>
                </a:xfrm>
                <a:prstGeom prst="rect">
                  <a:avLst/>
                </a:prstGeom>
                <a:blipFill>
                  <a:blip r:embed="rId5"/>
                  <a:stretch>
                    <a:fillRect b="-1694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CF4ABBA-725A-41C4-8F49-EB063B5543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300" y="5019856"/>
              <a:ext cx="140817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B7408E-88B8-4B63-96F6-4E64D58542F1}"/>
              </a:ext>
            </a:extLst>
          </p:cNvPr>
          <p:cNvGrpSpPr/>
          <p:nvPr/>
        </p:nvGrpSpPr>
        <p:grpSpPr>
          <a:xfrm>
            <a:off x="115825" y="5029200"/>
            <a:ext cx="1408175" cy="349505"/>
            <a:chOff x="503298" y="4402318"/>
            <a:chExt cx="1408175" cy="6175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 Placeholder 2">
                  <a:extLst>
                    <a:ext uri="{FF2B5EF4-FFF2-40B4-BE49-F238E27FC236}">
                      <a16:creationId xmlns:a16="http://schemas.microsoft.com/office/drawing/2014/main" id="{DBCFF5CB-80F0-4396-83AE-AF2FF14F0D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3298" y="4402318"/>
                  <a:ext cx="890015" cy="61753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bg-BG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м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bg-BG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Text Placeholder 2">
                  <a:extLst>
                    <a:ext uri="{FF2B5EF4-FFF2-40B4-BE49-F238E27FC236}">
                      <a16:creationId xmlns:a16="http://schemas.microsoft.com/office/drawing/2014/main" id="{DBCFF5CB-80F0-4396-83AE-AF2FF14F0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98" y="4402318"/>
                  <a:ext cx="890015" cy="617538"/>
                </a:xfrm>
                <a:prstGeom prst="rect">
                  <a:avLst/>
                </a:prstGeom>
                <a:blipFill>
                  <a:blip r:embed="rId6"/>
                  <a:stretch>
                    <a:fillRect r="-2041" b="-17241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A42692-29F7-4059-B4E1-CB0489EB7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299" y="4402318"/>
              <a:ext cx="140817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19812192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75A2D5-A55A-42DD-AADA-8BC476E6D8C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Стъпка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№</m:t>
                    </m:r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Броим крачките, но само ако предходната крачка е достатъчно далеч във времето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75A2D5-A55A-42DD-AADA-8BC476E6D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B4833135-982B-4125-A8FC-AF9E23182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107749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US" dirty="0"/>
          </a:p>
          <a:p>
            <a:pPr lvl="1"/>
            <a:r>
              <a:rPr lang="bg-BG" dirty="0"/>
              <a:t>Крачки се измерват и при вертикален, и при хоризонтален смартфон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r>
              <a:rPr lang="bg-BG" dirty="0"/>
              <a:t>Някои дребни движения също се отчитат като крачки – нужен е по-строг критерий коя промяна в ускорението да се брои за крачка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D3D5C-FF98-4880-8556-9F1B734DB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9" b="29723"/>
          <a:stretch/>
        </p:blipFill>
        <p:spPr>
          <a:xfrm>
            <a:off x="3391946" y="1905000"/>
            <a:ext cx="2360108" cy="28632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5402405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endParaRPr lang="bg-BG" dirty="0"/>
              </a:p>
              <a:p>
                <a:pPr lvl="1"/>
                <a:r>
                  <a:rPr lang="bg-BG" dirty="0"/>
                  <a:t>С три сфери сечението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е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точки</a:t>
                </a:r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Четвъртата сфера свежда сечението до точка</a:t>
                </a: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r="-44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FF9EFBC-2DD7-4787-B9BE-94BDFCC799F7}"/>
              </a:ext>
            </a:extLst>
          </p:cNvPr>
          <p:cNvSpPr/>
          <p:nvPr/>
        </p:nvSpPr>
        <p:spPr>
          <a:xfrm>
            <a:off x="3680696" y="1320020"/>
            <a:ext cx="1283852" cy="128385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BE27CD-55A3-4A46-9A87-5487A660C912}"/>
              </a:ext>
            </a:extLst>
          </p:cNvPr>
          <p:cNvSpPr/>
          <p:nvPr/>
        </p:nvSpPr>
        <p:spPr>
          <a:xfrm>
            <a:off x="4495800" y="1371600"/>
            <a:ext cx="1687948" cy="1687948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7B8343-8094-4837-AEF0-CAED39E9EEC5}"/>
              </a:ext>
            </a:extLst>
          </p:cNvPr>
          <p:cNvSpPr/>
          <p:nvPr/>
        </p:nvSpPr>
        <p:spPr>
          <a:xfrm>
            <a:off x="3980903" y="2127615"/>
            <a:ext cx="1055673" cy="1055673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FDA67F-8881-4B94-844B-C33C9EB8CDE6}"/>
              </a:ext>
            </a:extLst>
          </p:cNvPr>
          <p:cNvSpPr/>
          <p:nvPr/>
        </p:nvSpPr>
        <p:spPr>
          <a:xfrm>
            <a:off x="4536440" y="2097135"/>
            <a:ext cx="76200" cy="7620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857DEC-89FA-4324-9B29-5ED395797409}"/>
              </a:ext>
            </a:extLst>
          </p:cNvPr>
          <p:cNvSpPr/>
          <p:nvPr/>
        </p:nvSpPr>
        <p:spPr>
          <a:xfrm>
            <a:off x="4714240" y="2155555"/>
            <a:ext cx="76200" cy="7620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3A3661-51CB-449A-8116-12DDD8DD5702}"/>
              </a:ext>
            </a:extLst>
          </p:cNvPr>
          <p:cNvSpPr/>
          <p:nvPr/>
        </p:nvSpPr>
        <p:spPr>
          <a:xfrm rot="865053">
            <a:off x="4598703" y="1546222"/>
            <a:ext cx="195169" cy="1021538"/>
          </a:xfrm>
          <a:prstGeom prst="ellipse">
            <a:avLst/>
          </a:prstGeom>
          <a:noFill/>
          <a:ln w="12700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4555CB-F25D-430C-AA9F-F300E5025EFB}"/>
              </a:ext>
            </a:extLst>
          </p:cNvPr>
          <p:cNvSpPr/>
          <p:nvPr/>
        </p:nvSpPr>
        <p:spPr>
          <a:xfrm>
            <a:off x="3304663" y="4321941"/>
            <a:ext cx="1283852" cy="128385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92E227-4ED3-4939-B0ED-765FDB54A856}"/>
              </a:ext>
            </a:extLst>
          </p:cNvPr>
          <p:cNvSpPr/>
          <p:nvPr/>
        </p:nvSpPr>
        <p:spPr>
          <a:xfrm>
            <a:off x="4495800" y="4363537"/>
            <a:ext cx="1687948" cy="1687948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0DFEAE-EF55-4F4A-B8D5-67A8CDDB8ED4}"/>
              </a:ext>
            </a:extLst>
          </p:cNvPr>
          <p:cNvSpPr/>
          <p:nvPr/>
        </p:nvSpPr>
        <p:spPr>
          <a:xfrm>
            <a:off x="3980903" y="5119552"/>
            <a:ext cx="1055673" cy="1055673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B809E2-7618-44B0-8AA9-E37B912E6A8B}"/>
              </a:ext>
            </a:extLst>
          </p:cNvPr>
          <p:cNvSpPr/>
          <p:nvPr/>
        </p:nvSpPr>
        <p:spPr>
          <a:xfrm>
            <a:off x="3786012" y="3789433"/>
            <a:ext cx="1370668" cy="1370668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215C0B-6A9D-43F1-ABAE-C442CA0B7514}"/>
              </a:ext>
            </a:extLst>
          </p:cNvPr>
          <p:cNvSpPr/>
          <p:nvPr/>
        </p:nvSpPr>
        <p:spPr>
          <a:xfrm>
            <a:off x="4536440" y="5089072"/>
            <a:ext cx="76200" cy="7620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227757-1006-4351-A664-B4FC65AD327E}"/>
              </a:ext>
            </a:extLst>
          </p:cNvPr>
          <p:cNvSpPr/>
          <p:nvPr/>
        </p:nvSpPr>
        <p:spPr>
          <a:xfrm rot="865053">
            <a:off x="4598703" y="4538159"/>
            <a:ext cx="195169" cy="1021538"/>
          </a:xfrm>
          <a:prstGeom prst="ellipse">
            <a:avLst/>
          </a:prstGeom>
          <a:noFill/>
          <a:ln w="12700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9476181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Край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871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B8C878-BBC9-4A83-88FC-7EAD13E29E2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Връзката с повече спътници повишава точността – при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връзка с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спътника има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четворки сигнали</a:t>
                </a:r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Не може да се направи връзка със всички спътници, защото няма </a:t>
                </a:r>
                <a:r>
                  <a:rPr lang="bg-BG" dirty="0" err="1"/>
                  <a:t>радиовидимост</a:t>
                </a:r>
                <a:r>
                  <a:rPr lang="bg-BG" dirty="0"/>
                  <a:t> до всички (някои са от другата страна на Земята)</a:t>
                </a: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B8C878-BBC9-4A83-88FC-7EAD13E29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 r="-97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644E211-5E6C-48FB-B90E-CB3F7697EAD2}"/>
              </a:ext>
            </a:extLst>
          </p:cNvPr>
          <p:cNvGrpSpPr/>
          <p:nvPr/>
        </p:nvGrpSpPr>
        <p:grpSpPr>
          <a:xfrm>
            <a:off x="4788867" y="2239820"/>
            <a:ext cx="1494848" cy="2414400"/>
            <a:chOff x="-1953267" y="5046510"/>
            <a:chExt cx="1494848" cy="4265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Placeholder 2">
                  <a:extLst>
                    <a:ext uri="{FF2B5EF4-FFF2-40B4-BE49-F238E27FC236}">
                      <a16:creationId xmlns:a16="http://schemas.microsoft.com/office/drawing/2014/main" id="{4B92CBED-08FB-426C-897A-772259D3F53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953266" y="8155434"/>
                  <a:ext cx="1494847" cy="115707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От спътници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 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 Placeholder 2">
                  <a:extLst>
                    <a:ext uri="{FF2B5EF4-FFF2-40B4-BE49-F238E27FC236}">
                      <a16:creationId xmlns:a16="http://schemas.microsoft.com/office/drawing/2014/main" id="{4B92CBED-08FB-426C-897A-772259D3F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953266" y="8155434"/>
                  <a:ext cx="1494847" cy="1157074"/>
                </a:xfrm>
                <a:prstGeom prst="rect">
                  <a:avLst/>
                </a:prstGeom>
                <a:blipFill>
                  <a:blip r:embed="rId3"/>
                  <a:stretch>
                    <a:fillRect l="-3659" t="-4630" r="-1220" b="-12037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0D4BD2-BBBF-43C2-B2C7-75FFF893377E}"/>
                </a:ext>
              </a:extLst>
            </p:cNvPr>
            <p:cNvCxnSpPr>
              <a:cxnSpLocks/>
            </p:cNvCxnSpPr>
            <p:nvPr/>
          </p:nvCxnSpPr>
          <p:spPr>
            <a:xfrm>
              <a:off x="-1953267" y="5046510"/>
              <a:ext cx="4342" cy="425822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B9A6B-280B-4A30-A84C-B96F1AD5335B}"/>
              </a:ext>
            </a:extLst>
          </p:cNvPr>
          <p:cNvGrpSpPr/>
          <p:nvPr/>
        </p:nvGrpSpPr>
        <p:grpSpPr>
          <a:xfrm>
            <a:off x="989573" y="1868050"/>
            <a:ext cx="2880002" cy="654862"/>
            <a:chOff x="274696" y="3862786"/>
            <a:chExt cx="2880002" cy="115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3D0A23A2-CC06-4CA4-B0DC-31A19D8A902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4696" y="3862786"/>
                  <a:ext cx="1494841" cy="115707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От спътници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 и </a:t>
                  </a:r>
                  <a14:m>
                    <m:oMath xmlns:m="http://schemas.openxmlformats.org/officeDocument/2006/math">
                      <m:r>
                        <a:rPr lang="bg-BG" sz="1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3D0A23A2-CC06-4CA4-B0DC-31A19D8A9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96" y="3862786"/>
                  <a:ext cx="1494841" cy="1157074"/>
                </a:xfrm>
                <a:prstGeom prst="rect">
                  <a:avLst/>
                </a:prstGeom>
                <a:blipFill>
                  <a:blip r:embed="rId4"/>
                  <a:stretch>
                    <a:fillRect t="-4587" r="-4858" b="-1100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E35B2A-49E2-4EAB-8FC0-665C2D97D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696" y="5010895"/>
              <a:ext cx="2880002" cy="49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BA8941-72C0-40AC-B98D-F55E1B2091B5}"/>
              </a:ext>
            </a:extLst>
          </p:cNvPr>
          <p:cNvGrpSpPr/>
          <p:nvPr/>
        </p:nvGrpSpPr>
        <p:grpSpPr>
          <a:xfrm>
            <a:off x="5821680" y="3212410"/>
            <a:ext cx="2646337" cy="654862"/>
            <a:chOff x="-890697" y="5011388"/>
            <a:chExt cx="2646337" cy="115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3FBAABC3-D34C-4F34-B98C-15BA87A2AB2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0800" y="5011388"/>
                  <a:ext cx="1494840" cy="115707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От спътници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 и </a:t>
                  </a:r>
                  <a14:m>
                    <m:oMath xmlns:m="http://schemas.openxmlformats.org/officeDocument/2006/math">
                      <m:r>
                        <a:rPr lang="bg-BG" sz="1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3FBAABC3-D34C-4F34-B98C-15BA87A2A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800" y="5011388"/>
                  <a:ext cx="1494840" cy="1157074"/>
                </a:xfrm>
                <a:prstGeom prst="rect">
                  <a:avLst/>
                </a:prstGeom>
                <a:blipFill>
                  <a:blip r:embed="rId5"/>
                  <a:stretch>
                    <a:fillRect l="-3659" t="-5556" r="-1220" b="-12037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9E9B94-CD82-4CBA-9ECA-8E0B2B633B09}"/>
                </a:ext>
              </a:extLst>
            </p:cNvPr>
            <p:cNvCxnSpPr>
              <a:cxnSpLocks/>
            </p:cNvCxnSpPr>
            <p:nvPr/>
          </p:nvCxnSpPr>
          <p:spPr>
            <a:xfrm>
              <a:off x="-890697" y="5011388"/>
              <a:ext cx="264633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B70E4-C4AA-4AB3-BFDD-8C4566F8B0A1}"/>
              </a:ext>
            </a:extLst>
          </p:cNvPr>
          <p:cNvGrpSpPr/>
          <p:nvPr/>
        </p:nvGrpSpPr>
        <p:grpSpPr>
          <a:xfrm>
            <a:off x="2863804" y="2958289"/>
            <a:ext cx="1494836" cy="1695932"/>
            <a:chOff x="-1234036" y="3171924"/>
            <a:chExt cx="1494836" cy="2996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Placeholder 2">
                  <a:extLst>
                    <a:ext uri="{FF2B5EF4-FFF2-40B4-BE49-F238E27FC236}">
                      <a16:creationId xmlns:a16="http://schemas.microsoft.com/office/drawing/2014/main" id="{3B57A465-D38E-452F-99EC-74E1343A66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234036" y="5011388"/>
                  <a:ext cx="1494836" cy="115707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От спътници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 и </a:t>
                  </a:r>
                  <a14:m>
                    <m:oMath xmlns:m="http://schemas.openxmlformats.org/officeDocument/2006/math">
                      <m:r>
                        <a:rPr lang="bg-BG" sz="1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 Placeholder 2">
                  <a:extLst>
                    <a:ext uri="{FF2B5EF4-FFF2-40B4-BE49-F238E27FC236}">
                      <a16:creationId xmlns:a16="http://schemas.microsoft.com/office/drawing/2014/main" id="{3B57A465-D38E-452F-99EC-74E1343A6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34036" y="5011388"/>
                  <a:ext cx="1494836" cy="1157074"/>
                </a:xfrm>
                <a:prstGeom prst="rect">
                  <a:avLst/>
                </a:prstGeom>
                <a:blipFill>
                  <a:blip r:embed="rId6"/>
                  <a:stretch>
                    <a:fillRect l="-3659" t="-4630" r="-1220" b="-12037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04B0B3-47F5-4C19-B263-05E5C370CA6E}"/>
                </a:ext>
              </a:extLst>
            </p:cNvPr>
            <p:cNvCxnSpPr>
              <a:cxnSpLocks/>
            </p:cNvCxnSpPr>
            <p:nvPr/>
          </p:nvCxnSpPr>
          <p:spPr>
            <a:xfrm>
              <a:off x="260800" y="3171924"/>
              <a:ext cx="0" cy="299653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958998-F4B2-4721-8935-39211D8A4DB7}"/>
              </a:ext>
            </a:extLst>
          </p:cNvPr>
          <p:cNvGrpSpPr/>
          <p:nvPr/>
        </p:nvGrpSpPr>
        <p:grpSpPr>
          <a:xfrm>
            <a:off x="975677" y="3212410"/>
            <a:ext cx="2873893" cy="654862"/>
            <a:chOff x="260800" y="5011388"/>
            <a:chExt cx="2873893" cy="1157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Placeholder 2">
                  <a:extLst>
                    <a:ext uri="{FF2B5EF4-FFF2-40B4-BE49-F238E27FC236}">
                      <a16:creationId xmlns:a16="http://schemas.microsoft.com/office/drawing/2014/main" id="{0E96B5CD-257C-4EC2-B0D9-C9A329895B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0800" y="5011388"/>
                  <a:ext cx="1494832" cy="115707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От спътници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</a:rPr>
                    <a:t> и </a:t>
                  </a:r>
                  <a14:m>
                    <m:oMath xmlns:m="http://schemas.openxmlformats.org/officeDocument/2006/math">
                      <m:r>
                        <a:rPr lang="bg-BG" sz="1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 Placeholder 2">
                  <a:extLst>
                    <a:ext uri="{FF2B5EF4-FFF2-40B4-BE49-F238E27FC236}">
                      <a16:creationId xmlns:a16="http://schemas.microsoft.com/office/drawing/2014/main" id="{0E96B5CD-257C-4EC2-B0D9-C9A329895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800" y="5011388"/>
                  <a:ext cx="1494832" cy="1157074"/>
                </a:xfrm>
                <a:prstGeom prst="rect">
                  <a:avLst/>
                </a:prstGeom>
                <a:blipFill>
                  <a:blip r:embed="rId7"/>
                  <a:stretch>
                    <a:fillRect l="-3252" t="-5556" r="-1626" b="-12037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3FAB35B-BFAF-42B4-BF7D-225358850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800" y="5011388"/>
              <a:ext cx="2873893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A73E322-5D3A-4044-89F8-44851D62212F}"/>
              </a:ext>
            </a:extLst>
          </p:cNvPr>
          <p:cNvSpPr/>
          <p:nvPr/>
        </p:nvSpPr>
        <p:spPr>
          <a:xfrm>
            <a:off x="4358640" y="2537207"/>
            <a:ext cx="182880" cy="18288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4B19A-9748-44A0-8F50-A117E3710B0A}"/>
              </a:ext>
            </a:extLst>
          </p:cNvPr>
          <p:cNvSpPr/>
          <p:nvPr/>
        </p:nvSpPr>
        <p:spPr>
          <a:xfrm>
            <a:off x="4696558" y="213787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26F9F9-E2CF-4E91-9C62-F89314BA2597}"/>
              </a:ext>
            </a:extLst>
          </p:cNvPr>
          <p:cNvSpPr/>
          <p:nvPr/>
        </p:nvSpPr>
        <p:spPr>
          <a:xfrm>
            <a:off x="3733800" y="243840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3AA1E0-D889-45FA-927E-1B5D73726CB3}"/>
              </a:ext>
            </a:extLst>
          </p:cNvPr>
          <p:cNvSpPr/>
          <p:nvPr/>
        </p:nvSpPr>
        <p:spPr>
          <a:xfrm>
            <a:off x="4267200" y="281940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7FC20D-1C73-4A14-A8A6-971A931A6EF2}"/>
              </a:ext>
            </a:extLst>
          </p:cNvPr>
          <p:cNvSpPr/>
          <p:nvPr/>
        </p:nvSpPr>
        <p:spPr>
          <a:xfrm>
            <a:off x="3778135" y="312420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C21B97-F246-420D-81E9-224C36174707}"/>
              </a:ext>
            </a:extLst>
          </p:cNvPr>
          <p:cNvSpPr/>
          <p:nvPr/>
        </p:nvSpPr>
        <p:spPr>
          <a:xfrm>
            <a:off x="5638800" y="312420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D18F12-8F10-46DA-9BFD-569BCFEC5ED7}"/>
              </a:ext>
            </a:extLst>
          </p:cNvPr>
          <p:cNvGrpSpPr/>
          <p:nvPr/>
        </p:nvGrpSpPr>
        <p:grpSpPr>
          <a:xfrm>
            <a:off x="4450080" y="1682356"/>
            <a:ext cx="4018599" cy="946291"/>
            <a:chOff x="-2416228" y="5011388"/>
            <a:chExt cx="4018599" cy="1671999"/>
          </a:xfrm>
        </p:grpSpPr>
        <p:sp>
          <p:nvSpPr>
            <p:cNvPr id="41" name="Text Placeholder 2">
              <a:extLst>
                <a:ext uri="{FF2B5EF4-FFF2-40B4-BE49-F238E27FC236}">
                  <a16:creationId xmlns:a16="http://schemas.microsoft.com/office/drawing/2014/main" id="{6962D70E-114E-4B07-8251-D21CC20DC434}"/>
                </a:ext>
              </a:extLst>
            </p:cNvPr>
            <p:cNvSpPr txBox="1">
              <a:spLocks/>
            </p:cNvSpPr>
            <p:nvPr/>
          </p:nvSpPr>
          <p:spPr>
            <a:xfrm>
              <a:off x="260800" y="5011388"/>
              <a:ext cx="1341571" cy="1157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Вероятно положение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8237198-0DE1-496B-9DA6-BEC480A5B05B}"/>
                </a:ext>
              </a:extLst>
            </p:cNvPr>
            <p:cNvCxnSpPr>
              <a:cxnSpLocks/>
            </p:cNvCxnSpPr>
            <p:nvPr/>
          </p:nvCxnSpPr>
          <p:spPr>
            <a:xfrm>
              <a:off x="-2416228" y="5011388"/>
              <a:ext cx="40185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ADD693D-987F-4152-8BFE-64F76A62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416228" y="5011388"/>
              <a:ext cx="0" cy="167199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F523282-9C3E-4232-803A-B34199395011}"/>
              </a:ext>
            </a:extLst>
          </p:cNvPr>
          <p:cNvSpPr txBox="1"/>
          <p:nvPr/>
        </p:nvSpPr>
        <p:spPr>
          <a:xfrm>
            <a:off x="4107177" y="2055331"/>
            <a:ext cx="822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sym typeface="Webdings" panose="05030102010509060703" pitchFamily="18" charset="2"/>
              </a:rPr>
              <a:t></a:t>
            </a:r>
            <a:endParaRPr lang="bg-BG" sz="400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85264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8C0B6-78AC-43F6-9FF5-2CC618FEE2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Но има и още</a:t>
            </a:r>
          </a:p>
          <a:p>
            <a:pPr lvl="1"/>
            <a:r>
              <a:rPr lang="bg-BG" dirty="0"/>
              <a:t>Освен позиция се определя и време</a:t>
            </a:r>
          </a:p>
          <a:p>
            <a:pPr lvl="1"/>
            <a:r>
              <a:rPr lang="bg-BG" dirty="0"/>
              <a:t>Така от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dirty="0"/>
              <a:t> спътника се определят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dirty="0"/>
              <a:t> параметъра –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dirty="0"/>
              <a:t> пространствени и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bg-BG" dirty="0"/>
              <a:t> времеви</a:t>
            </a:r>
          </a:p>
        </p:txBody>
      </p:sp>
    </p:spTree>
    <p:extLst>
      <p:ext uri="{BB962C8B-B14F-4D97-AF65-F5344CB8AC3E}">
        <p14:creationId xmlns:p14="http://schemas.microsoft.com/office/powerpoint/2010/main" val="2585539754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Посока на движение</a:t>
            </a:r>
          </a:p>
          <a:p>
            <a:pPr lvl="1"/>
            <a:r>
              <a:rPr lang="bg-BG" dirty="0"/>
              <a:t>Ако браузърът не може да предостави посоката на движение, тогава </a:t>
            </a:r>
            <a:r>
              <a:rPr lang="en-US" dirty="0">
                <a:solidFill>
                  <a:srgbClr val="FF388C"/>
                </a:solidFill>
              </a:rPr>
              <a:t>heading</a:t>
            </a:r>
            <a:r>
              <a:rPr lang="bg-BG" dirty="0"/>
              <a:t> е </a:t>
            </a:r>
            <a:r>
              <a:rPr lang="en-US" dirty="0">
                <a:solidFill>
                  <a:srgbClr val="FF388C"/>
                </a:solidFill>
              </a:rPr>
              <a:t>null</a:t>
            </a:r>
          </a:p>
          <a:p>
            <a:pPr lvl="1"/>
            <a:r>
              <a:rPr lang="bg-BG" dirty="0"/>
              <a:t>Ако скоростта на движение е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bg-BG" dirty="0"/>
              <a:t>, тогава </a:t>
            </a:r>
            <a:r>
              <a:rPr lang="en-US" dirty="0">
                <a:solidFill>
                  <a:srgbClr val="FF388C"/>
                </a:solidFill>
              </a:rPr>
              <a:t>heading</a:t>
            </a:r>
            <a:r>
              <a:rPr lang="en-US" dirty="0"/>
              <a:t> </a:t>
            </a:r>
            <a:r>
              <a:rPr lang="bg-BG" dirty="0"/>
              <a:t>е </a:t>
            </a:r>
            <a:r>
              <a:rPr lang="en-US" dirty="0" err="1">
                <a:solidFill>
                  <a:srgbClr val="FF388C"/>
                </a:solidFill>
              </a:rPr>
              <a:t>NaN</a:t>
            </a:r>
            <a:r>
              <a:rPr lang="en-US" dirty="0"/>
              <a:t> (not a number)</a:t>
            </a:r>
          </a:p>
          <a:p>
            <a:pPr lvl="1"/>
            <a:r>
              <a:rPr lang="bg-BG" dirty="0"/>
              <a:t>Повече информация има в </a:t>
            </a:r>
            <a:r>
              <a:rPr lang="en-US" sz="2400" dirty="0">
                <a:hlinkClick r:id="rId2"/>
              </a:rPr>
              <a:t>Geolocation API</a:t>
            </a:r>
            <a:endParaRPr lang="bg-BG" sz="2400" dirty="0"/>
          </a:p>
          <a:p>
            <a:pPr marL="741363" lvl="2"/>
            <a:r>
              <a:rPr lang="bg-BG" sz="2000" dirty="0"/>
              <a:t>(</a:t>
            </a:r>
            <a:r>
              <a:rPr lang="bg-BG" sz="2000" dirty="0">
                <a:hlinkClick r:id="rId2"/>
              </a:rPr>
              <a:t>https://w3c.github.io/geolocation-api/#coordinates_interface</a:t>
            </a:r>
            <a:r>
              <a:rPr lang="bg-BG" sz="2000" dirty="0"/>
              <a:t>)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090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Къде сме ние</a:t>
            </a:r>
          </a:p>
          <a:p>
            <a:pPr lvl="1"/>
            <a:r>
              <a:rPr lang="bg-BG" dirty="0"/>
              <a:t>Координатите взимаме по познатия начин с </a:t>
            </a:r>
            <a:r>
              <a:rPr lang="en-US" dirty="0" err="1">
                <a:solidFill>
                  <a:srgbClr val="FF388C"/>
                </a:solidFill>
              </a:rPr>
              <a:t>getCurrentPosition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Показването на картата е с </a:t>
            </a:r>
            <a:r>
              <a:rPr lang="en-US" dirty="0">
                <a:solidFill>
                  <a:srgbClr val="FF388C"/>
                </a:solidFill>
              </a:rPr>
              <a:t>Open Street Map</a:t>
            </a:r>
            <a:endParaRPr lang="bg-BG" dirty="0">
              <a:solidFill>
                <a:srgbClr val="FF388C"/>
              </a:solidFill>
            </a:endParaRPr>
          </a:p>
        </p:txBody>
      </p:sp>
      <p:sp>
        <p:nvSpPr>
          <p:cNvPr id="4" name="AutoShape 2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5" name="AutoShape 4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147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Карта около текущото ни положение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41918D8F-261D-48FA-A565-9FD60E82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547645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61D74D0B-331B-4598-8ACB-1F9218B2FA0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Ориентация и ъгли</a:t>
                </a:r>
              </a:p>
              <a:p>
                <a:pPr lvl="1"/>
                <a:r>
                  <a:rPr lang="bg-BG" dirty="0"/>
                  <a:t>Ъгли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=270°, </m:t>
                        </m:r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=0°, </m:t>
                        </m:r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=180°</m:t>
                        </m:r>
                      </m:e>
                    </m:d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Въртим наляво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270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/>
                  <a:t> (или надясно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/>
                  <a:t>) –  устройството остава хоризонтално, с екрана нагоре и горната част сочи изток</a:t>
                </a:r>
                <a:endParaRPr lang="en-US" dirty="0"/>
              </a:p>
              <a:p>
                <a:pPr lvl="1"/>
                <a:r>
                  <a:rPr lang="bg-BG" dirty="0"/>
                  <a:t>Обръщаме го по надлъжната ос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180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/>
                  <a:t> – устройството пак е хоризонтално и сочещо изток, но е с екрана надолу …</a:t>
                </a:r>
                <a:r>
                  <a:rPr lang="en-US" dirty="0"/>
                  <a:t> </a:t>
                </a:r>
                <a:r>
                  <a:rPr lang="bg-BG" dirty="0"/>
                  <a:t>да, ама не: ъгълът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bg-BG" dirty="0"/>
                  <a:t>не може да е </a:t>
                </a:r>
                <a14:m>
                  <m:oMath xmlns:m="http://schemas.openxmlformats.org/officeDocument/2006/math">
                    <m:r>
                      <a:rPr lang="bg-BG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0°</m:t>
                    </m:r>
                  </m:oMath>
                </a14:m>
                <a:r>
                  <a:rPr lang="bg-BG" dirty="0"/>
                  <a:t> (опитайте се сами да разберете защо)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61D74D0B-331B-4598-8ACB-1F9218B2F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57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9247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9888</TotalTime>
  <Words>1034</Words>
  <Application>Microsoft Office PowerPoint</Application>
  <PresentationFormat>On-screen Show (4:3)</PresentationFormat>
  <Paragraphs>162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2022</vt:lpstr>
      <vt:lpstr>Решение №1</vt:lpstr>
      <vt:lpstr>PowerPoint Presentation</vt:lpstr>
      <vt:lpstr>PowerPoint Presentation</vt:lpstr>
      <vt:lpstr>PowerPoint Presentation</vt:lpstr>
      <vt:lpstr>Решение №2</vt:lpstr>
      <vt:lpstr>Решение №3</vt:lpstr>
      <vt:lpstr>PowerPoint Presentation</vt:lpstr>
      <vt:lpstr>Решение №4</vt:lpstr>
      <vt:lpstr>PowerPoint Presentation</vt:lpstr>
      <vt:lpstr>Решение №5</vt:lpstr>
      <vt:lpstr>PowerPoint Presentation</vt:lpstr>
      <vt:lpstr>Решение №6</vt:lpstr>
      <vt:lpstr>PowerPoint Presentation</vt:lpstr>
      <vt:lpstr>PowerPoint Presentation</vt:lpstr>
      <vt:lpstr>Решение №7*</vt:lpstr>
      <vt:lpstr>PowerPoint Presentation</vt:lpstr>
      <vt:lpstr>PowerPoint Presentation</vt:lpstr>
      <vt:lpstr>Решение №8*</vt:lpstr>
      <vt:lpstr>PowerPoint Presentation</vt:lpstr>
      <vt:lpstr>Решение №9**</vt:lpstr>
      <vt:lpstr>PowerPoint Presentation</vt:lpstr>
      <vt:lpstr>PowerPoint Presentation</vt:lpstr>
      <vt:lpstr>PowerPoint Presentation</vt:lpstr>
      <vt:lpstr>Решение №10**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576</cp:revision>
  <dcterms:created xsi:type="dcterms:W3CDTF">2013-12-13T09:03:57Z</dcterms:created>
  <dcterms:modified xsi:type="dcterms:W3CDTF">2022-04-06T09:00:36Z</dcterms:modified>
</cp:coreProperties>
</file>